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Oswald Light"/>
      <p:regular r:id="rId61"/>
      <p:bold r:id="rId62"/>
    </p:embeddedFont>
    <p:embeddedFont>
      <p:font typeface="Oswald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9">
          <p15:clr>
            <a:srgbClr val="FF0000"/>
          </p15:clr>
        </p15:guide>
        <p15:guide id="2" orient="horz" pos="2880">
          <p15:clr>
            <a:srgbClr val="FF0000"/>
          </p15:clr>
        </p15:guide>
        <p15:guide id="3" pos="5311">
          <p15:clr>
            <a:srgbClr val="FF0000"/>
          </p15:clr>
        </p15:guide>
        <p15:guide id="4" orient="horz" pos="340">
          <p15:clr>
            <a:srgbClr val="FF0000"/>
          </p15:clr>
        </p15:guide>
        <p15:guide id="5" orient="horz" pos="2888">
          <p15:clr>
            <a:srgbClr val="9AA0A6"/>
          </p15:clr>
        </p15:guide>
        <p15:guide id="6" orient="horz" pos="624">
          <p15:clr>
            <a:srgbClr val="FF0000"/>
          </p15:clr>
        </p15:guide>
        <p15:guide id="7" orient="horz" pos="2268">
          <p15:clr>
            <a:srgbClr val="9AA0A6"/>
          </p15:clr>
        </p15:guide>
      </p15:sldGuideLst>
    </p:ext>
    <p:ext uri="GoogleSlidesCustomDataVersion2">
      <go:slidesCustomData xmlns:go="http://customooxmlschemas.google.com/" r:id="rId65" roundtripDataSignature="AMtx7mgWEu+sjfiLZh14p2WYmxNUJyvQ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9CFE88-D455-4641-88EB-9D65DA6C2A62}">
  <a:tblStyle styleId="{029CFE88-D455-4641-88EB-9D65DA6C2A6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9"/>
        <p:guide pos="2880" orient="horz"/>
        <p:guide pos="5311"/>
        <p:guide pos="340" orient="horz"/>
        <p:guide pos="2888" orient="horz"/>
        <p:guide pos="624" orient="horz"/>
        <p:guide pos="22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Light-bold.fntdata"/><Relationship Id="rId61" Type="http://schemas.openxmlformats.org/officeDocument/2006/relationships/font" Target="fonts/OswaldLight-regular.fntdata"/><Relationship Id="rId20" Type="http://schemas.openxmlformats.org/officeDocument/2006/relationships/slide" Target="slides/slide14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italic.fntdata"/><Relationship Id="rId14" Type="http://schemas.openxmlformats.org/officeDocument/2006/relationships/slide" Target="slides/slide8.xml"/><Relationship Id="rId58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Companies listed under each country*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869-4777-8188-8116471343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69-4777-8188-81164713432F}"/>
              </c:ext>
            </c:extLst>
          </c:dPt>
          <c:dPt>
            <c:idx val="2"/>
            <c:bubble3D val="0"/>
            <c:spPr>
              <a:solidFill>
                <a:schemeClr val="accent6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869-4777-8188-8116471343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869-4777-8188-8116471343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69-4777-8188-8116471343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869-4777-8188-8116471343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69-4777-8188-81164713432F}"/>
              </c:ext>
            </c:extLst>
          </c:dPt>
          <c:dLbls>
            <c:dLbl>
              <c:idx val="0"/>
              <c:layout>
                <c:manualLayout>
                  <c:x val="6.526932314280226E-2"/>
                  <c:y val="6.87967103254924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869-4777-8188-81164713432F}"/>
                </c:ext>
              </c:extLst>
            </c:dLbl>
            <c:dLbl>
              <c:idx val="1"/>
              <c:layout>
                <c:manualLayout>
                  <c:x val="-8.3917701183603005E-2"/>
                  <c:y val="-1.37593420650984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69-4777-8188-81164713432F}"/>
                </c:ext>
              </c:extLst>
            </c:dLbl>
            <c:dLbl>
              <c:idx val="2"/>
              <c:layout>
                <c:manualLayout>
                  <c:x val="-7.925560667340284E-2"/>
                  <c:y val="-1.37593420650984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69-4777-8188-81164713432F}"/>
                </c:ext>
              </c:extLst>
            </c:dLbl>
            <c:dLbl>
              <c:idx val="3"/>
              <c:layout>
                <c:manualLayout>
                  <c:x val="-7.4593512163202674E-2"/>
                  <c:y val="-4.12780261952954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869-4777-8188-81164713432F}"/>
                </c:ext>
              </c:extLst>
            </c:dLbl>
            <c:dLbl>
              <c:idx val="4"/>
              <c:layout>
                <c:manualLayout>
                  <c:x val="-5.128303961220184E-2"/>
                  <c:y val="-7.5676381358041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869-4777-8188-81164713432F}"/>
                </c:ext>
              </c:extLst>
            </c:dLbl>
            <c:dLbl>
              <c:idx val="5"/>
              <c:layout>
                <c:manualLayout>
                  <c:x val="-3.9627803336701461E-2"/>
                  <c:y val="-0.10319506548823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869-4777-8188-81164713432F}"/>
                </c:ext>
              </c:extLst>
            </c:dLbl>
            <c:dLbl>
              <c:idx val="6"/>
              <c:layout>
                <c:manualLayout>
                  <c:x val="-4.4289897846901544E-2"/>
                  <c:y val="-6.87967103254924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69-4777-8188-8116471343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United States</c:v>
                </c:pt>
                <c:pt idx="1">
                  <c:v>China</c:v>
                </c:pt>
                <c:pt idx="2">
                  <c:v>Germany</c:v>
                </c:pt>
                <c:pt idx="3">
                  <c:v>Japan</c:v>
                </c:pt>
                <c:pt idx="4">
                  <c:v>Argentina</c:v>
                </c:pt>
                <c:pt idx="5">
                  <c:v>Vietnam</c:v>
                </c:pt>
                <c:pt idx="6">
                  <c:v>Other (Unknown)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</c:v>
                </c:pt>
                <c:pt idx="1">
                  <c:v>8</c:v>
                </c:pt>
                <c:pt idx="2">
                  <c:v>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9-4777-8188-811647134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Companies list</a:t>
            </a:r>
            <a:r>
              <a:rPr lang="en-US" baseline="0" dirty="0"/>
              <a:t>ed by Category*</a:t>
            </a:r>
            <a:endParaRPr lang="en-US" dirty="0"/>
          </a:p>
        </c:rich>
      </c:tx>
      <c:layout>
        <c:manualLayout>
          <c:xMode val="edge"/>
          <c:yMode val="edge"/>
          <c:x val="0.55666047262123719"/>
          <c:y val="3.79160198054363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companies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Advertising/Marketing</c:v>
                </c:pt>
                <c:pt idx="1">
                  <c:v>Data Analytics/Services</c:v>
                </c:pt>
                <c:pt idx="2">
                  <c:v>E-commerce/Retail</c:v>
                </c:pt>
                <c:pt idx="3">
                  <c:v>Media/Streaming</c:v>
                </c:pt>
                <c:pt idx="4">
                  <c:v>Customer Analytics/Insights</c:v>
                </c:pt>
                <c:pt idx="5">
                  <c:v>Unknown</c:v>
                </c:pt>
                <c:pt idx="6">
                  <c:v>Healthcare Services</c:v>
                </c:pt>
                <c:pt idx="7">
                  <c:v>Search Engines/Online Services</c:v>
                </c:pt>
                <c:pt idx="8">
                  <c:v>Security/Cybersecurity</c:v>
                </c:pt>
                <c:pt idx="9">
                  <c:v>Web Hosting/Infrastructure</c:v>
                </c:pt>
                <c:pt idx="10">
                  <c:v>Social Media/Networking</c:v>
                </c:pt>
                <c:pt idx="11">
                  <c:v>Telecommunications</c:v>
                </c:pt>
                <c:pt idx="12">
                  <c:v>Market Research/Insights</c:v>
                </c:pt>
                <c:pt idx="13">
                  <c:v>Technology Solutions/Consulting</c:v>
                </c:pt>
                <c:pt idx="14">
                  <c:v>Data Mining/Analysis</c:v>
                </c:pt>
                <c:pt idx="15">
                  <c:v>Travel/Tourism</c:v>
                </c:pt>
                <c:pt idx="16">
                  <c:v>Software Development</c:v>
                </c:pt>
                <c:pt idx="17">
                  <c:v>Geolocation Services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14</c:v>
                </c:pt>
                <c:pt idx="1">
                  <c:v>11</c:v>
                </c:pt>
                <c:pt idx="2">
                  <c:v>10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8-46FB-829A-AFE9DF919D2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38199184"/>
        <c:axId val="1938209744"/>
      </c:barChart>
      <c:catAx>
        <c:axId val="1938199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209744"/>
        <c:crosses val="autoZero"/>
        <c:auto val="1"/>
        <c:lblAlgn val="ctr"/>
        <c:lblOffset val="100"/>
        <c:noMultiLvlLbl val="0"/>
      </c:catAx>
      <c:valAx>
        <c:axId val="1938209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19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Real-Time Analytics</a:t>
            </a:r>
            <a:endParaRPr/>
          </a:p>
          <a:p>
            <a:pPr indent="-2984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Data processing in the field of data science</a:t>
            </a:r>
            <a:endParaRPr/>
          </a:p>
          <a:p>
            <a:pPr indent="-2984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Financial Services: Storm supports risk assessment and management by continuously monitoring financial data for potential risks or irregularities.</a:t>
            </a:r>
            <a:endParaRPr/>
          </a:p>
          <a:p>
            <a:pPr indent="-2984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E-commerce: Real-time data processing related to transactions and statistics.</a:t>
            </a:r>
            <a:endParaRPr/>
          </a:p>
          <a:p>
            <a:pPr indent="-29845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Information and entertainment media: Providing experiential videos and real-time search data to users on online platforms.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There are many companies in the world that use Apache Storm in their systems. On Apache Storm's website, they list over 80 major companies have used:</a:t>
            </a:r>
            <a:endParaRPr b="1" i="0" sz="1800" u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Cambria"/>
              <a:buChar char="-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Spotify: Storm powers many real-time features at Spotify, including music recommendations, monitoring, analytics, and ad targeting.</a:t>
            </a:r>
            <a:endParaRPr/>
          </a:p>
          <a:p>
            <a:pPr indent="-2984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Cambria"/>
              <a:buChar char="-"/>
            </a:pPr>
            <a:r>
              <a:rPr b="0" i="0" lang="en-US" sz="1800" u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Twitter, Taobao, The Weather Channel, Yahoo!, Alibaba, Klout,…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/>
          <p:nvPr>
            <p:ph type="ctrTitle"/>
          </p:nvPr>
        </p:nvSpPr>
        <p:spPr>
          <a:xfrm>
            <a:off x="2208064" y="3573288"/>
            <a:ext cx="47586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52"/>
          <p:cNvSpPr txBox="1"/>
          <p:nvPr>
            <p:ph idx="1" type="subTitle"/>
          </p:nvPr>
        </p:nvSpPr>
        <p:spPr>
          <a:xfrm>
            <a:off x="2207925" y="4159800"/>
            <a:ext cx="4758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52"/>
          <p:cNvSpPr/>
          <p:nvPr/>
        </p:nvSpPr>
        <p:spPr>
          <a:xfrm>
            <a:off x="164775" y="142875"/>
            <a:ext cx="200100" cy="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3"/>
          <p:cNvSpPr txBox="1"/>
          <p:nvPr>
            <p:ph idx="1" type="subTitle"/>
          </p:nvPr>
        </p:nvSpPr>
        <p:spPr>
          <a:xfrm>
            <a:off x="713250" y="1186600"/>
            <a:ext cx="77175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 Light"/>
              <a:buAutoNum type="arabicPeriod"/>
              <a:defRPr b="0" i="0" sz="1400" u="none" cap="none" strike="noStrike">
                <a:solidFill>
                  <a:schemeClr val="lt2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Google Shape;59;p53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5728699" y="990000"/>
            <a:ext cx="2715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3" name="Google Shape;63;p54"/>
          <p:cNvSpPr txBox="1"/>
          <p:nvPr>
            <p:ph idx="1" type="subTitle"/>
          </p:nvPr>
        </p:nvSpPr>
        <p:spPr>
          <a:xfrm>
            <a:off x="5728711" y="1368009"/>
            <a:ext cx="2715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4" name="Google Shape;64;p54"/>
          <p:cNvSpPr txBox="1"/>
          <p:nvPr>
            <p:ph idx="2" type="title"/>
          </p:nvPr>
        </p:nvSpPr>
        <p:spPr>
          <a:xfrm>
            <a:off x="5728699" y="2370084"/>
            <a:ext cx="2715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5" name="Google Shape;65;p54"/>
          <p:cNvSpPr txBox="1"/>
          <p:nvPr>
            <p:ph idx="3" type="subTitle"/>
          </p:nvPr>
        </p:nvSpPr>
        <p:spPr>
          <a:xfrm>
            <a:off x="5728711" y="2773905"/>
            <a:ext cx="2715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6" name="Google Shape;66;p54"/>
          <p:cNvSpPr txBox="1"/>
          <p:nvPr>
            <p:ph idx="4" type="title"/>
          </p:nvPr>
        </p:nvSpPr>
        <p:spPr>
          <a:xfrm>
            <a:off x="5728705" y="3775993"/>
            <a:ext cx="2715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7" name="Google Shape;67;p54"/>
          <p:cNvSpPr txBox="1"/>
          <p:nvPr>
            <p:ph idx="5" type="subTitle"/>
          </p:nvPr>
        </p:nvSpPr>
        <p:spPr>
          <a:xfrm>
            <a:off x="5728700" y="4179826"/>
            <a:ext cx="2715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swald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swald"/>
              <a:buNone/>
              <a:defRPr b="0" i="0" sz="1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8" name="Google Shape;68;p54"/>
          <p:cNvSpPr txBox="1"/>
          <p:nvPr>
            <p:ph idx="6" type="title"/>
          </p:nvPr>
        </p:nvSpPr>
        <p:spPr>
          <a:xfrm>
            <a:off x="713225" y="3465652"/>
            <a:ext cx="37908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32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5"/>
          <p:cNvSpPr txBox="1"/>
          <p:nvPr>
            <p:ph type="title"/>
          </p:nvPr>
        </p:nvSpPr>
        <p:spPr>
          <a:xfrm>
            <a:off x="2088625" y="3677900"/>
            <a:ext cx="58269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55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1"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55"/>
          <p:cNvSpPr txBox="1"/>
          <p:nvPr>
            <p:ph idx="1" type="subTitle"/>
          </p:nvPr>
        </p:nvSpPr>
        <p:spPr>
          <a:xfrm>
            <a:off x="2088625" y="4107900"/>
            <a:ext cx="58269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55"/>
          <p:cNvSpPr/>
          <p:nvPr/>
        </p:nvSpPr>
        <p:spPr>
          <a:xfrm>
            <a:off x="713225" y="3579000"/>
            <a:ext cx="1302000" cy="993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 txBox="1"/>
          <p:nvPr>
            <p:ph type="title"/>
          </p:nvPr>
        </p:nvSpPr>
        <p:spPr>
          <a:xfrm>
            <a:off x="5122813" y="3579825"/>
            <a:ext cx="2270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" type="subTitle"/>
          </p:nvPr>
        </p:nvSpPr>
        <p:spPr>
          <a:xfrm>
            <a:off x="1750488" y="1612725"/>
            <a:ext cx="56430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/>
          <p:nvPr/>
        </p:nvSpPr>
        <p:spPr>
          <a:xfrm>
            <a:off x="2093550" y="990000"/>
            <a:ext cx="4956900" cy="3582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7"/>
          <p:cNvSpPr txBox="1"/>
          <p:nvPr>
            <p:ph type="title"/>
          </p:nvPr>
        </p:nvSpPr>
        <p:spPr>
          <a:xfrm>
            <a:off x="2378700" y="1750225"/>
            <a:ext cx="43866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7"/>
          <p:cNvSpPr txBox="1"/>
          <p:nvPr>
            <p:ph idx="2" type="title"/>
          </p:nvPr>
        </p:nvSpPr>
        <p:spPr>
          <a:xfrm>
            <a:off x="2410800" y="3714675"/>
            <a:ext cx="43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/>
          <p:nvPr/>
        </p:nvSpPr>
        <p:spPr>
          <a:xfrm>
            <a:off x="2093550" y="990000"/>
            <a:ext cx="4956900" cy="3594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8"/>
          <p:cNvSpPr txBox="1"/>
          <p:nvPr>
            <p:ph hasCustomPrompt="1" type="title"/>
          </p:nvPr>
        </p:nvSpPr>
        <p:spPr>
          <a:xfrm>
            <a:off x="2390550" y="1926475"/>
            <a:ext cx="4362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58"/>
          <p:cNvSpPr txBox="1"/>
          <p:nvPr>
            <p:ph idx="2" type="title"/>
          </p:nvPr>
        </p:nvSpPr>
        <p:spPr>
          <a:xfrm>
            <a:off x="2410800" y="3889975"/>
            <a:ext cx="43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9"/>
          <p:cNvSpPr txBox="1"/>
          <p:nvPr>
            <p:ph type="title"/>
          </p:nvPr>
        </p:nvSpPr>
        <p:spPr>
          <a:xfrm>
            <a:off x="5469175" y="1152850"/>
            <a:ext cx="296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59"/>
          <p:cNvSpPr txBox="1"/>
          <p:nvPr>
            <p:ph idx="1" type="subTitle"/>
          </p:nvPr>
        </p:nvSpPr>
        <p:spPr>
          <a:xfrm>
            <a:off x="5469175" y="2994450"/>
            <a:ext cx="29616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5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0"/>
          <p:cNvSpPr/>
          <p:nvPr/>
        </p:nvSpPr>
        <p:spPr>
          <a:xfrm>
            <a:off x="164775" y="142875"/>
            <a:ext cx="200100" cy="3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5086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"/>
              <a:buNone/>
              <a:defRPr b="0" i="0" sz="3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" name="Google Shape;7;p51"/>
          <p:cNvGrpSpPr/>
          <p:nvPr/>
        </p:nvGrpSpPr>
        <p:grpSpPr>
          <a:xfrm>
            <a:off x="0" y="-43100"/>
            <a:ext cx="9144000" cy="5205000"/>
            <a:chOff x="0" y="-43100"/>
            <a:chExt cx="9144000" cy="5205000"/>
          </a:xfrm>
        </p:grpSpPr>
        <p:sp>
          <p:nvSpPr>
            <p:cNvPr id="8" name="Google Shape;8;p51"/>
            <p:cNvSpPr/>
            <p:nvPr/>
          </p:nvSpPr>
          <p:spPr>
            <a:xfrm>
              <a:off x="0" y="-23737"/>
              <a:ext cx="9144000" cy="55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51"/>
            <p:cNvSpPr/>
            <p:nvPr/>
          </p:nvSpPr>
          <p:spPr>
            <a:xfrm>
              <a:off x="0" y="-43100"/>
              <a:ext cx="517200" cy="520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" name="Google Shape;10;p51"/>
            <p:cNvGrpSpPr/>
            <p:nvPr/>
          </p:nvGrpSpPr>
          <p:grpSpPr>
            <a:xfrm>
              <a:off x="3170489" y="86840"/>
              <a:ext cx="5057229" cy="292990"/>
              <a:chOff x="2568333" y="127544"/>
              <a:chExt cx="4254062" cy="310206"/>
            </a:xfrm>
          </p:grpSpPr>
          <p:sp>
            <p:nvSpPr>
              <p:cNvPr id="11" name="Google Shape;11;p51"/>
              <p:cNvSpPr/>
              <p:nvPr/>
            </p:nvSpPr>
            <p:spPr>
              <a:xfrm>
                <a:off x="2568333" y="127550"/>
                <a:ext cx="4253941" cy="310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51"/>
              <p:cNvSpPr/>
              <p:nvPr/>
            </p:nvSpPr>
            <p:spPr>
              <a:xfrm>
                <a:off x="6440795" y="127544"/>
                <a:ext cx="381600" cy="31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3;p51"/>
            <p:cNvGrpSpPr/>
            <p:nvPr/>
          </p:nvGrpSpPr>
          <p:grpSpPr>
            <a:xfrm>
              <a:off x="164775" y="142875"/>
              <a:ext cx="200100" cy="180875"/>
              <a:chOff x="164775" y="142875"/>
              <a:chExt cx="200100" cy="180875"/>
            </a:xfrm>
          </p:grpSpPr>
          <p:sp>
            <p:nvSpPr>
              <p:cNvPr id="14" name="Google Shape;14;p51"/>
              <p:cNvSpPr/>
              <p:nvPr/>
            </p:nvSpPr>
            <p:spPr>
              <a:xfrm>
                <a:off x="164775" y="142875"/>
                <a:ext cx="200100" cy="381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1"/>
              <p:cNvSpPr/>
              <p:nvPr/>
            </p:nvSpPr>
            <p:spPr>
              <a:xfrm>
                <a:off x="164775" y="285650"/>
                <a:ext cx="200100" cy="381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1"/>
              <p:cNvSpPr/>
              <p:nvPr/>
            </p:nvSpPr>
            <p:spPr>
              <a:xfrm>
                <a:off x="164775" y="214263"/>
                <a:ext cx="200100" cy="381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7;p51"/>
            <p:cNvGrpSpPr/>
            <p:nvPr/>
          </p:nvGrpSpPr>
          <p:grpSpPr>
            <a:xfrm>
              <a:off x="136421" y="2300197"/>
              <a:ext cx="244341" cy="214216"/>
              <a:chOff x="-46042675" y="3218600"/>
              <a:chExt cx="300100" cy="263100"/>
            </a:xfrm>
          </p:grpSpPr>
          <p:sp>
            <p:nvSpPr>
              <p:cNvPr id="18" name="Google Shape;18;p51"/>
              <p:cNvSpPr/>
              <p:nvPr/>
            </p:nvSpPr>
            <p:spPr>
              <a:xfrm>
                <a:off x="-46042675" y="3302875"/>
                <a:ext cx="35475" cy="130000"/>
              </a:xfrm>
              <a:custGeom>
                <a:rect b="b" l="l" r="r" t="t"/>
                <a:pathLst>
                  <a:path extrusionOk="0" h="5200" w="1419">
                    <a:moveTo>
                      <a:pt x="1" y="1"/>
                    </a:moveTo>
                    <a:lnTo>
                      <a:pt x="1" y="5199"/>
                    </a:lnTo>
                    <a:lnTo>
                      <a:pt x="1418" y="4506"/>
                    </a:lnTo>
                    <a:lnTo>
                      <a:pt x="1418" y="7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51"/>
              <p:cNvSpPr/>
              <p:nvPr/>
            </p:nvSpPr>
            <p:spPr>
              <a:xfrm>
                <a:off x="-45919025" y="3341475"/>
                <a:ext cx="53600" cy="52800"/>
              </a:xfrm>
              <a:custGeom>
                <a:rect b="b" l="l" r="r" t="t"/>
                <a:pathLst>
                  <a:path extrusionOk="0" h="2112" w="2144">
                    <a:moveTo>
                      <a:pt x="1072" y="1"/>
                    </a:moveTo>
                    <a:cubicBezTo>
                      <a:pt x="473" y="1"/>
                      <a:pt x="1" y="473"/>
                      <a:pt x="1" y="1072"/>
                    </a:cubicBezTo>
                    <a:cubicBezTo>
                      <a:pt x="1" y="1639"/>
                      <a:pt x="473" y="2112"/>
                      <a:pt x="1072" y="2112"/>
                    </a:cubicBezTo>
                    <a:cubicBezTo>
                      <a:pt x="1671" y="2112"/>
                      <a:pt x="2143" y="1639"/>
                      <a:pt x="2143" y="1072"/>
                    </a:cubicBezTo>
                    <a:cubicBezTo>
                      <a:pt x="2143" y="473"/>
                      <a:pt x="1639" y="1"/>
                      <a:pt x="1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1"/>
              <p:cNvSpPr/>
              <p:nvPr/>
            </p:nvSpPr>
            <p:spPr>
              <a:xfrm>
                <a:off x="-45778025" y="3302875"/>
                <a:ext cx="35450" cy="130000"/>
              </a:xfrm>
              <a:custGeom>
                <a:rect b="b" l="l" r="r" t="t"/>
                <a:pathLst>
                  <a:path extrusionOk="0" h="5200" w="1418">
                    <a:moveTo>
                      <a:pt x="1418" y="1"/>
                    </a:moveTo>
                    <a:lnTo>
                      <a:pt x="0" y="726"/>
                    </a:lnTo>
                    <a:lnTo>
                      <a:pt x="0" y="4506"/>
                    </a:lnTo>
                    <a:lnTo>
                      <a:pt x="1418" y="5199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1"/>
              <p:cNvSpPr/>
              <p:nvPr/>
            </p:nvSpPr>
            <p:spPr>
              <a:xfrm>
                <a:off x="-46042675" y="3235950"/>
                <a:ext cx="300100" cy="245750"/>
              </a:xfrm>
              <a:custGeom>
                <a:rect b="b" l="l" r="r" t="t"/>
                <a:pathLst>
                  <a:path extrusionOk="0" h="9830" w="12004">
                    <a:moveTo>
                      <a:pt x="6018" y="2142"/>
                    </a:moveTo>
                    <a:cubicBezTo>
                      <a:pt x="7751" y="2142"/>
                      <a:pt x="9168" y="3560"/>
                      <a:pt x="9168" y="5293"/>
                    </a:cubicBezTo>
                    <a:cubicBezTo>
                      <a:pt x="9168" y="7026"/>
                      <a:pt x="7751" y="8443"/>
                      <a:pt x="6018" y="8443"/>
                    </a:cubicBezTo>
                    <a:cubicBezTo>
                      <a:pt x="4285" y="8443"/>
                      <a:pt x="2867" y="7026"/>
                      <a:pt x="2867" y="5293"/>
                    </a:cubicBezTo>
                    <a:cubicBezTo>
                      <a:pt x="2867" y="3560"/>
                      <a:pt x="4285" y="2142"/>
                      <a:pt x="6018" y="2142"/>
                    </a:cubicBezTo>
                    <a:close/>
                    <a:moveTo>
                      <a:pt x="1765" y="0"/>
                    </a:moveTo>
                    <a:cubicBezTo>
                      <a:pt x="1576" y="0"/>
                      <a:pt x="1418" y="158"/>
                      <a:pt x="1418" y="378"/>
                    </a:cubicBezTo>
                    <a:lnTo>
                      <a:pt x="1418" y="725"/>
                    </a:lnTo>
                    <a:lnTo>
                      <a:pt x="1072" y="725"/>
                    </a:lnTo>
                    <a:cubicBezTo>
                      <a:pt x="473" y="725"/>
                      <a:pt x="1" y="1197"/>
                      <a:pt x="1" y="1796"/>
                    </a:cubicBezTo>
                    <a:lnTo>
                      <a:pt x="1" y="1890"/>
                    </a:lnTo>
                    <a:lnTo>
                      <a:pt x="1922" y="2835"/>
                    </a:lnTo>
                    <a:cubicBezTo>
                      <a:pt x="2048" y="2930"/>
                      <a:pt x="2143" y="3056"/>
                      <a:pt x="2143" y="3151"/>
                    </a:cubicBezTo>
                    <a:lnTo>
                      <a:pt x="2143" y="7372"/>
                    </a:lnTo>
                    <a:cubicBezTo>
                      <a:pt x="2143" y="7498"/>
                      <a:pt x="2048" y="7624"/>
                      <a:pt x="1922" y="7687"/>
                    </a:cubicBezTo>
                    <a:lnTo>
                      <a:pt x="1" y="8632"/>
                    </a:lnTo>
                    <a:lnTo>
                      <a:pt x="1" y="8758"/>
                    </a:lnTo>
                    <a:cubicBezTo>
                      <a:pt x="1" y="9357"/>
                      <a:pt x="473" y="9830"/>
                      <a:pt x="1072" y="9830"/>
                    </a:cubicBezTo>
                    <a:lnTo>
                      <a:pt x="10964" y="9830"/>
                    </a:lnTo>
                    <a:cubicBezTo>
                      <a:pt x="11531" y="9830"/>
                      <a:pt x="12004" y="9357"/>
                      <a:pt x="12004" y="8758"/>
                    </a:cubicBezTo>
                    <a:lnTo>
                      <a:pt x="12004" y="8632"/>
                    </a:lnTo>
                    <a:lnTo>
                      <a:pt x="10082" y="7687"/>
                    </a:lnTo>
                    <a:cubicBezTo>
                      <a:pt x="9956" y="7624"/>
                      <a:pt x="9893" y="7498"/>
                      <a:pt x="9893" y="7372"/>
                    </a:cubicBezTo>
                    <a:lnTo>
                      <a:pt x="9893" y="3151"/>
                    </a:lnTo>
                    <a:cubicBezTo>
                      <a:pt x="9893" y="3056"/>
                      <a:pt x="9956" y="2930"/>
                      <a:pt x="10082" y="2835"/>
                    </a:cubicBezTo>
                    <a:lnTo>
                      <a:pt x="12004" y="1890"/>
                    </a:lnTo>
                    <a:lnTo>
                      <a:pt x="12004" y="1796"/>
                    </a:lnTo>
                    <a:cubicBezTo>
                      <a:pt x="12004" y="1197"/>
                      <a:pt x="11531" y="725"/>
                      <a:pt x="10933" y="725"/>
                    </a:cubicBezTo>
                    <a:lnTo>
                      <a:pt x="2143" y="725"/>
                    </a:lnTo>
                    <a:lnTo>
                      <a:pt x="2143" y="378"/>
                    </a:lnTo>
                    <a:cubicBezTo>
                      <a:pt x="2143" y="158"/>
                      <a:pt x="1985" y="0"/>
                      <a:pt x="1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1"/>
              <p:cNvSpPr/>
              <p:nvPr/>
            </p:nvSpPr>
            <p:spPr>
              <a:xfrm>
                <a:off x="-45952875" y="3306025"/>
                <a:ext cx="122100" cy="122125"/>
              </a:xfrm>
              <a:custGeom>
                <a:rect b="b" l="l" r="r" t="t"/>
                <a:pathLst>
                  <a:path extrusionOk="0" h="4885" w="4884">
                    <a:moveTo>
                      <a:pt x="2426" y="663"/>
                    </a:moveTo>
                    <a:cubicBezTo>
                      <a:pt x="3403" y="663"/>
                      <a:pt x="4190" y="1450"/>
                      <a:pt x="4190" y="2458"/>
                    </a:cubicBezTo>
                    <a:cubicBezTo>
                      <a:pt x="4159" y="3435"/>
                      <a:pt x="3371" y="4223"/>
                      <a:pt x="2426" y="4223"/>
                    </a:cubicBezTo>
                    <a:cubicBezTo>
                      <a:pt x="1449" y="4223"/>
                      <a:pt x="662" y="3435"/>
                      <a:pt x="662" y="2458"/>
                    </a:cubicBezTo>
                    <a:cubicBezTo>
                      <a:pt x="662" y="1450"/>
                      <a:pt x="1449" y="663"/>
                      <a:pt x="2426" y="663"/>
                    </a:cubicBezTo>
                    <a:close/>
                    <a:moveTo>
                      <a:pt x="2426" y="1"/>
                    </a:moveTo>
                    <a:cubicBezTo>
                      <a:pt x="1103" y="1"/>
                      <a:pt x="0" y="1104"/>
                      <a:pt x="0" y="2458"/>
                    </a:cubicBezTo>
                    <a:cubicBezTo>
                      <a:pt x="0" y="3782"/>
                      <a:pt x="1103" y="4884"/>
                      <a:pt x="2426" y="4884"/>
                    </a:cubicBezTo>
                    <a:cubicBezTo>
                      <a:pt x="3781" y="4884"/>
                      <a:pt x="4883" y="3782"/>
                      <a:pt x="4883" y="2458"/>
                    </a:cubicBezTo>
                    <a:cubicBezTo>
                      <a:pt x="4883" y="1104"/>
                      <a:pt x="3781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1"/>
              <p:cNvSpPr/>
              <p:nvPr/>
            </p:nvSpPr>
            <p:spPr>
              <a:xfrm>
                <a:off x="-45941075" y="3218600"/>
                <a:ext cx="98475" cy="17375"/>
              </a:xfrm>
              <a:custGeom>
                <a:rect b="b" l="l" r="r" t="t"/>
                <a:pathLst>
                  <a:path extrusionOk="0" h="695" w="3939">
                    <a:moveTo>
                      <a:pt x="536" y="1"/>
                    </a:moveTo>
                    <a:cubicBezTo>
                      <a:pt x="410" y="1"/>
                      <a:pt x="316" y="64"/>
                      <a:pt x="221" y="190"/>
                    </a:cubicBezTo>
                    <a:lnTo>
                      <a:pt x="1" y="694"/>
                    </a:lnTo>
                    <a:lnTo>
                      <a:pt x="3939" y="694"/>
                    </a:lnTo>
                    <a:lnTo>
                      <a:pt x="3655" y="190"/>
                    </a:lnTo>
                    <a:cubicBezTo>
                      <a:pt x="3592" y="64"/>
                      <a:pt x="3466" y="1"/>
                      <a:pt x="3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24;p51"/>
            <p:cNvGrpSpPr/>
            <p:nvPr/>
          </p:nvGrpSpPr>
          <p:grpSpPr>
            <a:xfrm>
              <a:off x="119564" y="809446"/>
              <a:ext cx="278059" cy="224217"/>
              <a:chOff x="-13512225" y="4080275"/>
              <a:chExt cx="353675" cy="352875"/>
            </a:xfrm>
          </p:grpSpPr>
          <p:sp>
            <p:nvSpPr>
              <p:cNvPr id="25" name="Google Shape;25;p51"/>
              <p:cNvSpPr/>
              <p:nvPr/>
            </p:nvSpPr>
            <p:spPr>
              <a:xfrm>
                <a:off x="-13512225" y="4203925"/>
                <a:ext cx="353675" cy="229225"/>
              </a:xfrm>
              <a:custGeom>
                <a:rect b="b" l="l" r="r" t="t"/>
                <a:pathLst>
                  <a:path extrusionOk="0" h="9169" w="14147">
                    <a:moveTo>
                      <a:pt x="5407" y="1717"/>
                    </a:moveTo>
                    <a:cubicBezTo>
                      <a:pt x="5482" y="1717"/>
                      <a:pt x="5561" y="1733"/>
                      <a:pt x="5640" y="1765"/>
                    </a:cubicBezTo>
                    <a:lnTo>
                      <a:pt x="9767" y="4254"/>
                    </a:lnTo>
                    <a:cubicBezTo>
                      <a:pt x="9893" y="4348"/>
                      <a:pt x="9987" y="4443"/>
                      <a:pt x="9987" y="4600"/>
                    </a:cubicBezTo>
                    <a:cubicBezTo>
                      <a:pt x="9987" y="4758"/>
                      <a:pt x="9893" y="4915"/>
                      <a:pt x="9767" y="5010"/>
                    </a:cubicBezTo>
                    <a:lnTo>
                      <a:pt x="5640" y="7499"/>
                    </a:lnTo>
                    <a:cubicBezTo>
                      <a:pt x="5577" y="7530"/>
                      <a:pt x="5506" y="7546"/>
                      <a:pt x="5431" y="7546"/>
                    </a:cubicBezTo>
                    <a:cubicBezTo>
                      <a:pt x="5356" y="7546"/>
                      <a:pt x="5277" y="7530"/>
                      <a:pt x="5199" y="7499"/>
                    </a:cubicBezTo>
                    <a:cubicBezTo>
                      <a:pt x="5104" y="7404"/>
                      <a:pt x="5010" y="7278"/>
                      <a:pt x="5010" y="7121"/>
                    </a:cubicBezTo>
                    <a:lnTo>
                      <a:pt x="5010" y="2143"/>
                    </a:lnTo>
                    <a:cubicBezTo>
                      <a:pt x="5010" y="1985"/>
                      <a:pt x="5104" y="1859"/>
                      <a:pt x="5199" y="1765"/>
                    </a:cubicBezTo>
                    <a:cubicBezTo>
                      <a:pt x="5262" y="1733"/>
                      <a:pt x="5333" y="1717"/>
                      <a:pt x="5407" y="1717"/>
                    </a:cubicBezTo>
                    <a:close/>
                    <a:moveTo>
                      <a:pt x="63" y="0"/>
                    </a:moveTo>
                    <a:lnTo>
                      <a:pt x="63" y="7971"/>
                    </a:lnTo>
                    <a:cubicBezTo>
                      <a:pt x="0" y="8633"/>
                      <a:pt x="568" y="9168"/>
                      <a:pt x="1261" y="9168"/>
                    </a:cubicBezTo>
                    <a:lnTo>
                      <a:pt x="12886" y="9168"/>
                    </a:lnTo>
                    <a:cubicBezTo>
                      <a:pt x="13548" y="9168"/>
                      <a:pt x="14146" y="8633"/>
                      <a:pt x="14146" y="7908"/>
                    </a:cubicBezTo>
                    <a:lnTo>
                      <a:pt x="141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>
                <a:off x="-13366525" y="4275600"/>
                <a:ext cx="73275" cy="88225"/>
              </a:xfrm>
              <a:custGeom>
                <a:rect b="b" l="l" r="r" t="t"/>
                <a:pathLst>
                  <a:path extrusionOk="0" h="3529" w="2931">
                    <a:moveTo>
                      <a:pt x="1" y="0"/>
                    </a:moveTo>
                    <a:lnTo>
                      <a:pt x="1" y="3529"/>
                    </a:lnTo>
                    <a:lnTo>
                      <a:pt x="2931" y="1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1"/>
              <p:cNvSpPr/>
              <p:nvPr/>
            </p:nvSpPr>
            <p:spPr>
              <a:xfrm>
                <a:off x="-13398800" y="4143275"/>
                <a:ext cx="65375" cy="40975"/>
              </a:xfrm>
              <a:custGeom>
                <a:rect b="b" l="l" r="r" t="t"/>
                <a:pathLst>
                  <a:path extrusionOk="0" h="1639" w="2615">
                    <a:moveTo>
                      <a:pt x="1103" y="1"/>
                    </a:moveTo>
                    <a:lnTo>
                      <a:pt x="0" y="1639"/>
                    </a:lnTo>
                    <a:lnTo>
                      <a:pt x="1512" y="1639"/>
                    </a:lnTo>
                    <a:lnTo>
                      <a:pt x="26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1"/>
              <p:cNvSpPr/>
              <p:nvPr/>
            </p:nvSpPr>
            <p:spPr>
              <a:xfrm>
                <a:off x="-13336575" y="4143275"/>
                <a:ext cx="64600" cy="40975"/>
              </a:xfrm>
              <a:custGeom>
                <a:rect b="b" l="l" r="r" t="t"/>
                <a:pathLst>
                  <a:path extrusionOk="0" h="1639" w="2584">
                    <a:moveTo>
                      <a:pt x="1103" y="1"/>
                    </a:moveTo>
                    <a:lnTo>
                      <a:pt x="0" y="1639"/>
                    </a:lnTo>
                    <a:lnTo>
                      <a:pt x="1481" y="1639"/>
                    </a:lnTo>
                    <a:lnTo>
                      <a:pt x="25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1"/>
              <p:cNvSpPr/>
              <p:nvPr/>
            </p:nvSpPr>
            <p:spPr>
              <a:xfrm>
                <a:off x="-13398800" y="4081050"/>
                <a:ext cx="65375" cy="40975"/>
              </a:xfrm>
              <a:custGeom>
                <a:rect b="b" l="l" r="r" t="t"/>
                <a:pathLst>
                  <a:path extrusionOk="0" h="1639" w="2615">
                    <a:moveTo>
                      <a:pt x="0" y="1"/>
                    </a:moveTo>
                    <a:lnTo>
                      <a:pt x="1103" y="1639"/>
                    </a:lnTo>
                    <a:lnTo>
                      <a:pt x="2615" y="1639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1"/>
              <p:cNvSpPr/>
              <p:nvPr/>
            </p:nvSpPr>
            <p:spPr>
              <a:xfrm>
                <a:off x="-13274375" y="4143275"/>
                <a:ext cx="64625" cy="40975"/>
              </a:xfrm>
              <a:custGeom>
                <a:rect b="b" l="l" r="r" t="t"/>
                <a:pathLst>
                  <a:path extrusionOk="0" h="1639" w="2585">
                    <a:moveTo>
                      <a:pt x="1104" y="1"/>
                    </a:moveTo>
                    <a:lnTo>
                      <a:pt x="1" y="1639"/>
                    </a:lnTo>
                    <a:lnTo>
                      <a:pt x="1482" y="1639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1"/>
              <p:cNvSpPr/>
              <p:nvPr/>
            </p:nvSpPr>
            <p:spPr>
              <a:xfrm>
                <a:off x="-13212925" y="4081050"/>
                <a:ext cx="54375" cy="40975"/>
              </a:xfrm>
              <a:custGeom>
                <a:rect b="b" l="l" r="r" t="t"/>
                <a:pathLst>
                  <a:path extrusionOk="0" h="1639" w="2175">
                    <a:moveTo>
                      <a:pt x="0" y="1"/>
                    </a:moveTo>
                    <a:lnTo>
                      <a:pt x="1103" y="1639"/>
                    </a:lnTo>
                    <a:lnTo>
                      <a:pt x="2174" y="1639"/>
                    </a:lnTo>
                    <a:lnTo>
                      <a:pt x="2174" y="820"/>
                    </a:lnTo>
                    <a:cubicBezTo>
                      <a:pt x="2174" y="347"/>
                      <a:pt x="1796" y="1"/>
                      <a:pt x="1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1"/>
              <p:cNvSpPr/>
              <p:nvPr/>
            </p:nvSpPr>
            <p:spPr>
              <a:xfrm>
                <a:off x="-13212925" y="4143275"/>
                <a:ext cx="54375" cy="40975"/>
              </a:xfrm>
              <a:custGeom>
                <a:rect b="b" l="l" r="r" t="t"/>
                <a:pathLst>
                  <a:path extrusionOk="0" h="1639" w="2175">
                    <a:moveTo>
                      <a:pt x="1103" y="1"/>
                    </a:moveTo>
                    <a:lnTo>
                      <a:pt x="0" y="1639"/>
                    </a:lnTo>
                    <a:lnTo>
                      <a:pt x="2174" y="1639"/>
                    </a:lnTo>
                    <a:lnTo>
                      <a:pt x="217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1"/>
              <p:cNvSpPr/>
              <p:nvPr/>
            </p:nvSpPr>
            <p:spPr>
              <a:xfrm>
                <a:off x="-13274375" y="4081050"/>
                <a:ext cx="64625" cy="40975"/>
              </a:xfrm>
              <a:custGeom>
                <a:rect b="b" l="l" r="r" t="t"/>
                <a:pathLst>
                  <a:path extrusionOk="0" h="1639" w="2585">
                    <a:moveTo>
                      <a:pt x="1" y="1"/>
                    </a:moveTo>
                    <a:lnTo>
                      <a:pt x="1104" y="1639"/>
                    </a:lnTo>
                    <a:lnTo>
                      <a:pt x="2584" y="1639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>
                <a:off x="-13336575" y="4081050"/>
                <a:ext cx="64600" cy="40975"/>
              </a:xfrm>
              <a:custGeom>
                <a:rect b="b" l="l" r="r" t="t"/>
                <a:pathLst>
                  <a:path extrusionOk="0" h="1639" w="2584">
                    <a:moveTo>
                      <a:pt x="0" y="1"/>
                    </a:moveTo>
                    <a:lnTo>
                      <a:pt x="1103" y="1639"/>
                    </a:lnTo>
                    <a:lnTo>
                      <a:pt x="2583" y="163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-13512225" y="4080275"/>
                <a:ext cx="123675" cy="103200"/>
              </a:xfrm>
              <a:custGeom>
                <a:rect b="b" l="l" r="r" t="t"/>
                <a:pathLst>
                  <a:path extrusionOk="0" h="4128" w="4947">
                    <a:moveTo>
                      <a:pt x="2489" y="1260"/>
                    </a:moveTo>
                    <a:cubicBezTo>
                      <a:pt x="2962" y="1260"/>
                      <a:pt x="3371" y="1607"/>
                      <a:pt x="3371" y="2080"/>
                    </a:cubicBezTo>
                    <a:cubicBezTo>
                      <a:pt x="3371" y="2552"/>
                      <a:pt x="2962" y="2899"/>
                      <a:pt x="2489" y="2899"/>
                    </a:cubicBezTo>
                    <a:cubicBezTo>
                      <a:pt x="2017" y="2899"/>
                      <a:pt x="1670" y="2552"/>
                      <a:pt x="1670" y="2080"/>
                    </a:cubicBezTo>
                    <a:cubicBezTo>
                      <a:pt x="1670" y="1607"/>
                      <a:pt x="2017" y="1260"/>
                      <a:pt x="2489" y="1260"/>
                    </a:cubicBezTo>
                    <a:close/>
                    <a:moveTo>
                      <a:pt x="1261" y="0"/>
                    </a:moveTo>
                    <a:cubicBezTo>
                      <a:pt x="599" y="0"/>
                      <a:pt x="0" y="536"/>
                      <a:pt x="0" y="1260"/>
                    </a:cubicBezTo>
                    <a:lnTo>
                      <a:pt x="0" y="4127"/>
                    </a:lnTo>
                    <a:lnTo>
                      <a:pt x="3560" y="4127"/>
                    </a:lnTo>
                    <a:lnTo>
                      <a:pt x="4947" y="208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51"/>
            <p:cNvGrpSpPr/>
            <p:nvPr/>
          </p:nvGrpSpPr>
          <p:grpSpPr>
            <a:xfrm>
              <a:off x="125276" y="3001692"/>
              <a:ext cx="266639" cy="228787"/>
              <a:chOff x="-3037625" y="3254850"/>
              <a:chExt cx="299325" cy="256775"/>
            </a:xfrm>
          </p:grpSpPr>
          <p:sp>
            <p:nvSpPr>
              <p:cNvPr id="37" name="Google Shape;37;p51"/>
              <p:cNvSpPr/>
              <p:nvPr/>
            </p:nvSpPr>
            <p:spPr>
              <a:xfrm>
                <a:off x="-3037625" y="3460400"/>
                <a:ext cx="152825" cy="51225"/>
              </a:xfrm>
              <a:custGeom>
                <a:rect b="b" l="l" r="r" t="t"/>
                <a:pathLst>
                  <a:path extrusionOk="0" h="2049" w="6113">
                    <a:moveTo>
                      <a:pt x="1356" y="1"/>
                    </a:moveTo>
                    <a:cubicBezTo>
                      <a:pt x="1" y="1"/>
                      <a:pt x="1" y="2049"/>
                      <a:pt x="1356" y="2049"/>
                    </a:cubicBezTo>
                    <a:lnTo>
                      <a:pt x="4758" y="2049"/>
                    </a:lnTo>
                    <a:cubicBezTo>
                      <a:pt x="6113" y="2049"/>
                      <a:pt x="6113" y="1"/>
                      <a:pt x="47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1"/>
              <p:cNvSpPr/>
              <p:nvPr/>
            </p:nvSpPr>
            <p:spPr>
              <a:xfrm>
                <a:off x="-2884825" y="3460400"/>
                <a:ext cx="146525" cy="51225"/>
              </a:xfrm>
              <a:custGeom>
                <a:rect b="b" l="l" r="r" t="t"/>
                <a:pathLst>
                  <a:path extrusionOk="0" h="2049" w="5861">
                    <a:moveTo>
                      <a:pt x="1" y="1"/>
                    </a:moveTo>
                    <a:cubicBezTo>
                      <a:pt x="473" y="631"/>
                      <a:pt x="473" y="1419"/>
                      <a:pt x="1" y="2049"/>
                    </a:cubicBezTo>
                    <a:lnTo>
                      <a:pt x="4853" y="2049"/>
                    </a:lnTo>
                    <a:cubicBezTo>
                      <a:pt x="5388" y="2049"/>
                      <a:pt x="5861" y="1576"/>
                      <a:pt x="5861" y="1041"/>
                    </a:cubicBezTo>
                    <a:cubicBezTo>
                      <a:pt x="5861" y="442"/>
                      <a:pt x="5451" y="1"/>
                      <a:pt x="4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1"/>
              <p:cNvSpPr/>
              <p:nvPr/>
            </p:nvSpPr>
            <p:spPr>
              <a:xfrm>
                <a:off x="-2909225" y="3313125"/>
                <a:ext cx="59875" cy="72475"/>
              </a:xfrm>
              <a:custGeom>
                <a:rect b="b" l="l" r="r" t="t"/>
                <a:pathLst>
                  <a:path extrusionOk="0" h="2899" w="2395">
                    <a:moveTo>
                      <a:pt x="0" y="1"/>
                    </a:moveTo>
                    <a:lnTo>
                      <a:pt x="0" y="2899"/>
                    </a:lnTo>
                    <a:lnTo>
                      <a:pt x="2395" y="14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1"/>
              <p:cNvSpPr/>
              <p:nvPr/>
            </p:nvSpPr>
            <p:spPr>
              <a:xfrm>
                <a:off x="-3029750" y="3254850"/>
                <a:ext cx="291450" cy="188250"/>
              </a:xfrm>
              <a:custGeom>
                <a:rect b="b" l="l" r="r" t="t"/>
                <a:pathLst>
                  <a:path extrusionOk="0" h="7530" w="11658">
                    <a:moveTo>
                      <a:pt x="4414" y="1387"/>
                    </a:moveTo>
                    <a:cubicBezTo>
                      <a:pt x="4476" y="1387"/>
                      <a:pt x="4541" y="1407"/>
                      <a:pt x="4601" y="1449"/>
                    </a:cubicBezTo>
                    <a:lnTo>
                      <a:pt x="8035" y="3497"/>
                    </a:lnTo>
                    <a:cubicBezTo>
                      <a:pt x="8287" y="3623"/>
                      <a:pt x="8287" y="3938"/>
                      <a:pt x="8035" y="4064"/>
                    </a:cubicBezTo>
                    <a:lnTo>
                      <a:pt x="4601" y="6112"/>
                    </a:lnTo>
                    <a:cubicBezTo>
                      <a:pt x="4552" y="6140"/>
                      <a:pt x="4500" y="6153"/>
                      <a:pt x="4448" y="6153"/>
                    </a:cubicBezTo>
                    <a:cubicBezTo>
                      <a:pt x="4268" y="6153"/>
                      <a:pt x="4097" y="6000"/>
                      <a:pt x="4097" y="5829"/>
                    </a:cubicBezTo>
                    <a:lnTo>
                      <a:pt x="4097" y="1733"/>
                    </a:lnTo>
                    <a:cubicBezTo>
                      <a:pt x="4097" y="1527"/>
                      <a:pt x="4247" y="1387"/>
                      <a:pt x="4414" y="1387"/>
                    </a:cubicBezTo>
                    <a:close/>
                    <a:moveTo>
                      <a:pt x="1041" y="0"/>
                    </a:moveTo>
                    <a:cubicBezTo>
                      <a:pt x="473" y="0"/>
                      <a:pt x="1" y="473"/>
                      <a:pt x="1" y="1040"/>
                    </a:cubicBezTo>
                    <a:lnTo>
                      <a:pt x="1" y="6490"/>
                    </a:lnTo>
                    <a:cubicBezTo>
                      <a:pt x="1" y="7057"/>
                      <a:pt x="473" y="7530"/>
                      <a:pt x="1041" y="7530"/>
                    </a:cubicBezTo>
                    <a:lnTo>
                      <a:pt x="10650" y="7530"/>
                    </a:lnTo>
                    <a:cubicBezTo>
                      <a:pt x="11185" y="7530"/>
                      <a:pt x="11658" y="7057"/>
                      <a:pt x="11658" y="6490"/>
                    </a:cubicBezTo>
                    <a:lnTo>
                      <a:pt x="11658" y="1040"/>
                    </a:lnTo>
                    <a:cubicBezTo>
                      <a:pt x="11658" y="473"/>
                      <a:pt x="11248" y="0"/>
                      <a:pt x="106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41;p51"/>
            <p:cNvGrpSpPr/>
            <p:nvPr/>
          </p:nvGrpSpPr>
          <p:grpSpPr>
            <a:xfrm>
              <a:off x="120575" y="1469909"/>
              <a:ext cx="276059" cy="343008"/>
              <a:chOff x="-2310650" y="3525775"/>
              <a:chExt cx="292250" cy="363125"/>
            </a:xfrm>
          </p:grpSpPr>
          <p:sp>
            <p:nvSpPr>
              <p:cNvPr id="42" name="Google Shape;42;p51"/>
              <p:cNvSpPr/>
              <p:nvPr/>
            </p:nvSpPr>
            <p:spPr>
              <a:xfrm>
                <a:off x="-2053075" y="3648650"/>
                <a:ext cx="34675" cy="233950"/>
              </a:xfrm>
              <a:custGeom>
                <a:rect b="b" l="l" r="r" t="t"/>
                <a:pathLst>
                  <a:path extrusionOk="0" h="9358" w="1387">
                    <a:moveTo>
                      <a:pt x="0" y="1"/>
                    </a:moveTo>
                    <a:lnTo>
                      <a:pt x="0" y="8286"/>
                    </a:lnTo>
                    <a:cubicBezTo>
                      <a:pt x="0" y="8664"/>
                      <a:pt x="158" y="9011"/>
                      <a:pt x="441" y="9263"/>
                    </a:cubicBezTo>
                    <a:cubicBezTo>
                      <a:pt x="504" y="9326"/>
                      <a:pt x="591" y="9358"/>
                      <a:pt x="677" y="9358"/>
                    </a:cubicBezTo>
                    <a:cubicBezTo>
                      <a:pt x="764" y="9358"/>
                      <a:pt x="851" y="9326"/>
                      <a:pt x="914" y="9263"/>
                    </a:cubicBezTo>
                    <a:cubicBezTo>
                      <a:pt x="1197" y="9011"/>
                      <a:pt x="1355" y="8664"/>
                      <a:pt x="1355" y="8286"/>
                    </a:cubicBezTo>
                    <a:lnTo>
                      <a:pt x="1355" y="347"/>
                    </a:lnTo>
                    <a:lnTo>
                      <a:pt x="1386" y="347"/>
                    </a:lnTo>
                    <a:cubicBezTo>
                      <a:pt x="1386" y="158"/>
                      <a:pt x="1229" y="1"/>
                      <a:pt x="10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1"/>
              <p:cNvSpPr/>
              <p:nvPr/>
            </p:nvSpPr>
            <p:spPr>
              <a:xfrm>
                <a:off x="-2259450" y="3751825"/>
                <a:ext cx="51225" cy="51225"/>
              </a:xfrm>
              <a:custGeom>
                <a:rect b="b" l="l" r="r" t="t"/>
                <a:pathLst>
                  <a:path extrusionOk="0" h="2049" w="2049">
                    <a:moveTo>
                      <a:pt x="1" y="1"/>
                    </a:moveTo>
                    <a:lnTo>
                      <a:pt x="1" y="2049"/>
                    </a:lnTo>
                    <a:lnTo>
                      <a:pt x="2049" y="2049"/>
                    </a:lnTo>
                    <a:lnTo>
                      <a:pt x="20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1"/>
              <p:cNvSpPr/>
              <p:nvPr/>
            </p:nvSpPr>
            <p:spPr>
              <a:xfrm>
                <a:off x="-2259450" y="3649450"/>
                <a:ext cx="137075" cy="51200"/>
              </a:xfrm>
              <a:custGeom>
                <a:rect b="b" l="l" r="r" t="t"/>
                <a:pathLst>
                  <a:path extrusionOk="0" h="2048" w="5483">
                    <a:moveTo>
                      <a:pt x="1" y="0"/>
                    </a:moveTo>
                    <a:lnTo>
                      <a:pt x="1" y="2048"/>
                    </a:lnTo>
                    <a:lnTo>
                      <a:pt x="5483" y="2048"/>
                    </a:lnTo>
                    <a:lnTo>
                      <a:pt x="54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1"/>
              <p:cNvSpPr/>
              <p:nvPr/>
            </p:nvSpPr>
            <p:spPr>
              <a:xfrm>
                <a:off x="-2310650" y="3525775"/>
                <a:ext cx="252075" cy="363125"/>
              </a:xfrm>
              <a:custGeom>
                <a:rect b="b" l="l" r="r" t="t"/>
                <a:pathLst>
                  <a:path extrusionOk="0" h="14525" w="10083">
                    <a:moveTo>
                      <a:pt x="7814" y="4222"/>
                    </a:moveTo>
                    <a:cubicBezTo>
                      <a:pt x="8035" y="4222"/>
                      <a:pt x="8192" y="4380"/>
                      <a:pt x="8192" y="4569"/>
                    </a:cubicBezTo>
                    <a:lnTo>
                      <a:pt x="8192" y="7310"/>
                    </a:lnTo>
                    <a:cubicBezTo>
                      <a:pt x="8192" y="7530"/>
                      <a:pt x="8035" y="7657"/>
                      <a:pt x="7814" y="7657"/>
                    </a:cubicBezTo>
                    <a:lnTo>
                      <a:pt x="1671" y="7657"/>
                    </a:lnTo>
                    <a:cubicBezTo>
                      <a:pt x="1482" y="7657"/>
                      <a:pt x="1324" y="7530"/>
                      <a:pt x="1324" y="7310"/>
                    </a:cubicBezTo>
                    <a:lnTo>
                      <a:pt x="1324" y="4569"/>
                    </a:lnTo>
                    <a:cubicBezTo>
                      <a:pt x="1324" y="4380"/>
                      <a:pt x="1482" y="4222"/>
                      <a:pt x="1671" y="4222"/>
                    </a:cubicBezTo>
                    <a:close/>
                    <a:moveTo>
                      <a:pt x="7904" y="8380"/>
                    </a:moveTo>
                    <a:cubicBezTo>
                      <a:pt x="8287" y="8380"/>
                      <a:pt x="8278" y="9043"/>
                      <a:pt x="7877" y="9043"/>
                    </a:cubicBezTo>
                    <a:lnTo>
                      <a:pt x="5829" y="9043"/>
                    </a:lnTo>
                    <a:cubicBezTo>
                      <a:pt x="5388" y="9043"/>
                      <a:pt x="5357" y="8381"/>
                      <a:pt x="5829" y="8381"/>
                    </a:cubicBezTo>
                    <a:lnTo>
                      <a:pt x="7877" y="8381"/>
                    </a:lnTo>
                    <a:cubicBezTo>
                      <a:pt x="7886" y="8380"/>
                      <a:pt x="7895" y="8380"/>
                      <a:pt x="7904" y="8380"/>
                    </a:cubicBezTo>
                    <a:close/>
                    <a:moveTo>
                      <a:pt x="7904" y="9766"/>
                    </a:moveTo>
                    <a:cubicBezTo>
                      <a:pt x="8287" y="9766"/>
                      <a:pt x="8278" y="10429"/>
                      <a:pt x="7877" y="10429"/>
                    </a:cubicBezTo>
                    <a:lnTo>
                      <a:pt x="5829" y="10429"/>
                    </a:lnTo>
                    <a:cubicBezTo>
                      <a:pt x="5388" y="10429"/>
                      <a:pt x="5357" y="9767"/>
                      <a:pt x="5829" y="9767"/>
                    </a:cubicBezTo>
                    <a:lnTo>
                      <a:pt x="7877" y="9767"/>
                    </a:lnTo>
                    <a:cubicBezTo>
                      <a:pt x="7886" y="9767"/>
                      <a:pt x="7895" y="9766"/>
                      <a:pt x="7904" y="9766"/>
                    </a:cubicBezTo>
                    <a:close/>
                    <a:moveTo>
                      <a:pt x="7877" y="11091"/>
                    </a:moveTo>
                    <a:cubicBezTo>
                      <a:pt x="8287" y="11091"/>
                      <a:pt x="8287" y="11784"/>
                      <a:pt x="7877" y="11784"/>
                    </a:cubicBezTo>
                    <a:lnTo>
                      <a:pt x="5829" y="11784"/>
                    </a:lnTo>
                    <a:cubicBezTo>
                      <a:pt x="5388" y="11784"/>
                      <a:pt x="5357" y="11091"/>
                      <a:pt x="5829" y="11091"/>
                    </a:cubicBezTo>
                    <a:close/>
                    <a:moveTo>
                      <a:pt x="4475" y="8350"/>
                    </a:moveTo>
                    <a:cubicBezTo>
                      <a:pt x="4664" y="8350"/>
                      <a:pt x="4821" y="8507"/>
                      <a:pt x="4821" y="8696"/>
                    </a:cubicBezTo>
                    <a:lnTo>
                      <a:pt x="4821" y="11469"/>
                    </a:lnTo>
                    <a:cubicBezTo>
                      <a:pt x="4821" y="11658"/>
                      <a:pt x="4664" y="11815"/>
                      <a:pt x="4475" y="11815"/>
                    </a:cubicBezTo>
                    <a:lnTo>
                      <a:pt x="1734" y="11815"/>
                    </a:lnTo>
                    <a:cubicBezTo>
                      <a:pt x="1513" y="11815"/>
                      <a:pt x="1356" y="11658"/>
                      <a:pt x="1356" y="11469"/>
                    </a:cubicBezTo>
                    <a:lnTo>
                      <a:pt x="1356" y="8696"/>
                    </a:lnTo>
                    <a:cubicBezTo>
                      <a:pt x="1356" y="8507"/>
                      <a:pt x="1513" y="8350"/>
                      <a:pt x="1734" y="8350"/>
                    </a:cubicBezTo>
                    <a:close/>
                    <a:moveTo>
                      <a:pt x="7877" y="12508"/>
                    </a:moveTo>
                    <a:cubicBezTo>
                      <a:pt x="8287" y="12508"/>
                      <a:pt x="8287" y="13170"/>
                      <a:pt x="7877" y="13170"/>
                    </a:cubicBezTo>
                    <a:lnTo>
                      <a:pt x="1734" y="13170"/>
                    </a:lnTo>
                    <a:cubicBezTo>
                      <a:pt x="1293" y="13170"/>
                      <a:pt x="1261" y="12508"/>
                      <a:pt x="1734" y="12508"/>
                    </a:cubicBezTo>
                    <a:close/>
                    <a:moveTo>
                      <a:pt x="348" y="2868"/>
                    </a:moveTo>
                    <a:cubicBezTo>
                      <a:pt x="158" y="2868"/>
                      <a:pt x="1" y="3025"/>
                      <a:pt x="1" y="3214"/>
                    </a:cubicBezTo>
                    <a:lnTo>
                      <a:pt x="1" y="12823"/>
                    </a:lnTo>
                    <a:cubicBezTo>
                      <a:pt x="1" y="13768"/>
                      <a:pt x="726" y="14525"/>
                      <a:pt x="1702" y="14525"/>
                    </a:cubicBezTo>
                    <a:lnTo>
                      <a:pt x="10083" y="14525"/>
                    </a:lnTo>
                    <a:cubicBezTo>
                      <a:pt x="9767" y="14178"/>
                      <a:pt x="9515" y="13705"/>
                      <a:pt x="9515" y="13138"/>
                    </a:cubicBezTo>
                    <a:cubicBezTo>
                      <a:pt x="9547" y="1"/>
                      <a:pt x="9547" y="6333"/>
                      <a:pt x="9547" y="3214"/>
                    </a:cubicBezTo>
                    <a:cubicBezTo>
                      <a:pt x="9547" y="3025"/>
                      <a:pt x="9389" y="2868"/>
                      <a:pt x="9200" y="28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" name="Google Shape;46;p51"/>
            <p:cNvSpPr/>
            <p:nvPr/>
          </p:nvSpPr>
          <p:spPr>
            <a:xfrm rot="-5400000">
              <a:off x="7874100" y="153015"/>
              <a:ext cx="183662" cy="160601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1"/>
            <p:cNvSpPr/>
            <p:nvPr/>
          </p:nvSpPr>
          <p:spPr>
            <a:xfrm rot="5400000">
              <a:off x="568474" y="202792"/>
              <a:ext cx="92785" cy="80271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48;p51"/>
          <p:cNvGrpSpPr/>
          <p:nvPr/>
        </p:nvGrpSpPr>
        <p:grpSpPr>
          <a:xfrm>
            <a:off x="531267" y="78077"/>
            <a:ext cx="3121356" cy="329699"/>
            <a:chOff x="1524258" y="-1167399"/>
            <a:chExt cx="3121356" cy="329699"/>
          </a:xfrm>
        </p:grpSpPr>
        <p:pic>
          <p:nvPicPr>
            <p:cNvPr descr="A blue square with white letters&#10;&#10;Description automatically generated" id="49" name="Google Shape;49;p5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258" y="-1167399"/>
              <a:ext cx="330255" cy="329699"/>
            </a:xfrm>
            <a:prstGeom prst="flowChartAlternateProcess">
              <a:avLst/>
            </a:prstGeom>
            <a:noFill/>
            <a:ln>
              <a:noFill/>
            </a:ln>
          </p:spPr>
        </p:pic>
        <p:sp>
          <p:nvSpPr>
            <p:cNvPr id="50" name="Google Shape;50;p51"/>
            <p:cNvSpPr txBox="1"/>
            <p:nvPr/>
          </p:nvSpPr>
          <p:spPr>
            <a:xfrm>
              <a:off x="1937654" y="-1102601"/>
              <a:ext cx="2707960" cy="18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4088"/>
                  </a:solidFill>
                  <a:latin typeface="Oswald"/>
                  <a:ea typeface="Oswald"/>
                  <a:cs typeface="Oswald"/>
                  <a:sym typeface="Oswald"/>
                </a:rPr>
                <a:t>Group KHMT2-11: DP1 - Apache Storm</a:t>
              </a:r>
              <a:endParaRPr b="0" i="0" sz="1200" u="none" cap="none" strike="noStrike">
                <a:solidFill>
                  <a:srgbClr val="00408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51" name="Google Shape;51;p5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jpg"/><Relationship Id="rId4" Type="http://schemas.openxmlformats.org/officeDocument/2006/relationships/hyperlink" Target="mailto:vdanh21@clc.fitus.edu.vn" TargetMode="External"/><Relationship Id="rId10" Type="http://schemas.openxmlformats.org/officeDocument/2006/relationships/image" Target="../media/image63.png"/><Relationship Id="rId9" Type="http://schemas.openxmlformats.org/officeDocument/2006/relationships/hyperlink" Target="mailto:thtam21@clc.fitus.edu.vn" TargetMode="External"/><Relationship Id="rId5" Type="http://schemas.openxmlformats.org/officeDocument/2006/relationships/hyperlink" Target="mailto:nlhkha21@clc.fitus.edu.vn" TargetMode="External"/><Relationship Id="rId6" Type="http://schemas.openxmlformats.org/officeDocument/2006/relationships/image" Target="../media/image1.jpg"/><Relationship Id="rId7" Type="http://schemas.openxmlformats.org/officeDocument/2006/relationships/hyperlink" Target="mailto:lstan21@clc.fitus.edu.vn" TargetMode="External"/><Relationship Id="rId8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5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torm.apache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hyperlink" Target="https://storm.apache.org/Powered-By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10" Type="http://schemas.openxmlformats.org/officeDocument/2006/relationships/hyperlink" Target="https://storm.apache.org/Powered-By.html" TargetMode="External"/><Relationship Id="rId9" Type="http://schemas.openxmlformats.org/officeDocument/2006/relationships/image" Target="../media/image47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1.xml"/><Relationship Id="rId4" Type="http://schemas.openxmlformats.org/officeDocument/2006/relationships/hyperlink" Target="https://storm.apache.org/Powered-By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2.xml"/><Relationship Id="rId4" Type="http://schemas.openxmlformats.org/officeDocument/2006/relationships/hyperlink" Target="https://storm.apache.org/Powered-By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5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hyperlink" Target="https://storm.apache.org/index.html" TargetMode="External"/><Relationship Id="rId22" Type="http://schemas.openxmlformats.org/officeDocument/2006/relationships/hyperlink" Target="https://storm.apache.org/index.html" TargetMode="External"/><Relationship Id="rId21" Type="http://schemas.openxmlformats.org/officeDocument/2006/relationships/hyperlink" Target="https://storm.apache.org/index.html" TargetMode="External"/><Relationship Id="rId24" Type="http://schemas.openxmlformats.org/officeDocument/2006/relationships/hyperlink" Target="https://storm.apache.org/index.html" TargetMode="External"/><Relationship Id="rId23" Type="http://schemas.openxmlformats.org/officeDocument/2006/relationships/hyperlink" Target="https://storm.apache.org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storm.apache.org/index.html" TargetMode="External"/><Relationship Id="rId4" Type="http://schemas.openxmlformats.org/officeDocument/2006/relationships/hyperlink" Target="https://storm.apache.org/index.html" TargetMode="External"/><Relationship Id="rId9" Type="http://schemas.openxmlformats.org/officeDocument/2006/relationships/hyperlink" Target="https://storm.apache.org/index.html" TargetMode="External"/><Relationship Id="rId26" Type="http://schemas.openxmlformats.org/officeDocument/2006/relationships/hyperlink" Target="https://storm.apache.org/index.html" TargetMode="External"/><Relationship Id="rId25" Type="http://schemas.openxmlformats.org/officeDocument/2006/relationships/hyperlink" Target="https://storm.apache.org/index.html" TargetMode="External"/><Relationship Id="rId28" Type="http://schemas.openxmlformats.org/officeDocument/2006/relationships/hyperlink" Target="https://storm.apache.org/index.html" TargetMode="External"/><Relationship Id="rId27" Type="http://schemas.openxmlformats.org/officeDocument/2006/relationships/hyperlink" Target="https://storm.apache.org/index.html" TargetMode="External"/><Relationship Id="rId5" Type="http://schemas.openxmlformats.org/officeDocument/2006/relationships/hyperlink" Target="https://storm.apache.org/index.html" TargetMode="External"/><Relationship Id="rId6" Type="http://schemas.openxmlformats.org/officeDocument/2006/relationships/hyperlink" Target="https://storm.apache.org/index.html" TargetMode="External"/><Relationship Id="rId29" Type="http://schemas.openxmlformats.org/officeDocument/2006/relationships/hyperlink" Target="https://storm.apache.org/index.html" TargetMode="External"/><Relationship Id="rId7" Type="http://schemas.openxmlformats.org/officeDocument/2006/relationships/hyperlink" Target="https://storm.apache.org/index.html" TargetMode="External"/><Relationship Id="rId8" Type="http://schemas.openxmlformats.org/officeDocument/2006/relationships/hyperlink" Target="https://storm.apache.org/index.html" TargetMode="External"/><Relationship Id="rId31" Type="http://schemas.openxmlformats.org/officeDocument/2006/relationships/hyperlink" Target="https://github.com/zachradtka/Storm" TargetMode="External"/><Relationship Id="rId30" Type="http://schemas.openxmlformats.org/officeDocument/2006/relationships/hyperlink" Target="https://storm.apache.org/index.html" TargetMode="External"/><Relationship Id="rId11" Type="http://schemas.openxmlformats.org/officeDocument/2006/relationships/hyperlink" Target="https://storm.apache.org/index.html" TargetMode="External"/><Relationship Id="rId33" Type="http://schemas.openxmlformats.org/officeDocument/2006/relationships/hyperlink" Target="https://storm.apache.org/index.html" TargetMode="External"/><Relationship Id="rId10" Type="http://schemas.openxmlformats.org/officeDocument/2006/relationships/hyperlink" Target="https://storm.apache.org/index.html" TargetMode="External"/><Relationship Id="rId32" Type="http://schemas.openxmlformats.org/officeDocument/2006/relationships/hyperlink" Target="https://github.com/zachradtka/Storm" TargetMode="External"/><Relationship Id="rId13" Type="http://schemas.openxmlformats.org/officeDocument/2006/relationships/hyperlink" Target="https://storm.apache.org/index.html" TargetMode="External"/><Relationship Id="rId35" Type="http://schemas.openxmlformats.org/officeDocument/2006/relationships/hyperlink" Target="https://storm.apache.org/index.html" TargetMode="External"/><Relationship Id="rId12" Type="http://schemas.openxmlformats.org/officeDocument/2006/relationships/hyperlink" Target="https://storm.apache.org/index.html" TargetMode="External"/><Relationship Id="rId34" Type="http://schemas.openxmlformats.org/officeDocument/2006/relationships/hyperlink" Target="https://storm.apache.org/index.html" TargetMode="External"/><Relationship Id="rId15" Type="http://schemas.openxmlformats.org/officeDocument/2006/relationships/hyperlink" Target="https://storm.apache.org/index.html" TargetMode="External"/><Relationship Id="rId14" Type="http://schemas.openxmlformats.org/officeDocument/2006/relationships/hyperlink" Target="https://storm.apache.org/index.html" TargetMode="External"/><Relationship Id="rId17" Type="http://schemas.openxmlformats.org/officeDocument/2006/relationships/hyperlink" Target="https://storm.apache.org/index.html" TargetMode="External"/><Relationship Id="rId16" Type="http://schemas.openxmlformats.org/officeDocument/2006/relationships/hyperlink" Target="https://storm.apache.org/index.html" TargetMode="External"/><Relationship Id="rId19" Type="http://schemas.openxmlformats.org/officeDocument/2006/relationships/hyperlink" Target="https://storm.apache.org/index.html" TargetMode="External"/><Relationship Id="rId18" Type="http://schemas.openxmlformats.org/officeDocument/2006/relationships/hyperlink" Target="https://storm.apache.org/index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Relationship Id="rId4" Type="http://schemas.openxmlformats.org/officeDocument/2006/relationships/hyperlink" Target="https://courses.ctda.hcmus.edu.vn/mod/page/view.php?id=79795" TargetMode="External"/><Relationship Id="rId5" Type="http://schemas.openxmlformats.org/officeDocument/2006/relationships/hyperlink" Target="https://docs.google.com/forms/d/e/1FAIpQLScRmHnO8_-4CPD2DGyGOkHal5-Pn7M8x7RvLewMqdRB8Y3sgQ/viewform" TargetMode="External"/><Relationship Id="rId6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"/>
          <p:cNvGrpSpPr/>
          <p:nvPr/>
        </p:nvGrpSpPr>
        <p:grpSpPr>
          <a:xfrm>
            <a:off x="119564" y="809446"/>
            <a:ext cx="278059" cy="224217"/>
            <a:chOff x="-13512225" y="4080275"/>
            <a:chExt cx="353675" cy="352875"/>
          </a:xfrm>
        </p:grpSpPr>
        <p:sp>
          <p:nvSpPr>
            <p:cNvPr id="102" name="Google Shape;102;p1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"/>
          <p:cNvSpPr txBox="1"/>
          <p:nvPr>
            <p:ph type="ctrTitle"/>
          </p:nvPr>
        </p:nvSpPr>
        <p:spPr>
          <a:xfrm>
            <a:off x="3759309" y="734249"/>
            <a:ext cx="4390079" cy="223150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200"/>
              <a:t>Seminar topic: </a:t>
            </a:r>
            <a:br>
              <a:rPr b="1" lang="en-US" sz="3200">
                <a:solidFill>
                  <a:srgbClr val="2BCCBD"/>
                </a:solidFill>
              </a:rPr>
            </a:br>
            <a:r>
              <a:rPr b="1" lang="en-US" sz="3200">
                <a:solidFill>
                  <a:srgbClr val="2BCCBD"/>
                </a:solidFill>
              </a:rPr>
              <a:t>DP1 - APACHE STORM</a:t>
            </a:r>
            <a:br>
              <a:rPr b="1" lang="en-US" sz="3200">
                <a:solidFill>
                  <a:srgbClr val="2BCCBD"/>
                </a:solidFill>
              </a:rPr>
            </a:br>
            <a:r>
              <a:rPr b="1" lang="en-US" sz="3200">
                <a:solidFill>
                  <a:srgbClr val="2BCCBD"/>
                </a:solidFill>
              </a:rPr>
              <a:t>Real-time Distributed Stream Processing</a:t>
            </a:r>
            <a:endParaRPr b="1">
              <a:solidFill>
                <a:srgbClr val="2BCCBD"/>
              </a:solidFill>
            </a:endParaRPr>
          </a:p>
        </p:txBody>
      </p:sp>
      <p:sp>
        <p:nvSpPr>
          <p:cNvPr id="114" name="Google Shape;114;p1"/>
          <p:cNvSpPr txBox="1"/>
          <p:nvPr>
            <p:ph idx="1" type="subTitle"/>
          </p:nvPr>
        </p:nvSpPr>
        <p:spPr>
          <a:xfrm>
            <a:off x="3759309" y="4373424"/>
            <a:ext cx="4791133" cy="417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-US" sz="1500"/>
              <a:t>Ho Chi Minh City, 2024</a:t>
            </a:r>
            <a:endParaRPr/>
          </a:p>
        </p:txBody>
      </p:sp>
      <p:sp>
        <p:nvSpPr>
          <p:cNvPr id="115" name="Google Shape;115;p1"/>
          <p:cNvSpPr txBox="1"/>
          <p:nvPr/>
        </p:nvSpPr>
        <p:spPr>
          <a:xfrm>
            <a:off x="3759309" y="3276821"/>
            <a:ext cx="4791133" cy="7855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Big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21KHMT2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ID: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KHMT2-11</a:t>
            </a:r>
            <a:endParaRPr/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14188" l="15287" r="49161" t="5913"/>
          <a:stretch/>
        </p:blipFill>
        <p:spPr>
          <a:xfrm>
            <a:off x="799003" y="680959"/>
            <a:ext cx="2739752" cy="4109627"/>
          </a:xfrm>
          <a:prstGeom prst="roundRect">
            <a:avLst>
              <a:gd fmla="val 6127" name="adj"/>
            </a:avLst>
          </a:prstGeom>
          <a:noFill/>
          <a:ln>
            <a:noFill/>
          </a:ln>
        </p:spPr>
      </p:pic>
      <p:sp>
        <p:nvSpPr>
          <p:cNvPr id="117" name="Google Shape;117;p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01. Introducion </a:t>
            </a:r>
            <a:r>
              <a:rPr lang="en-US">
                <a:solidFill>
                  <a:srgbClr val="013F88"/>
                </a:solidFill>
              </a:rPr>
              <a:t>| Design Goals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0" name="Google Shape;260;p10"/>
          <p:cNvGrpSpPr/>
          <p:nvPr/>
        </p:nvGrpSpPr>
        <p:grpSpPr>
          <a:xfrm>
            <a:off x="898358" y="1675134"/>
            <a:ext cx="7347283" cy="2440150"/>
            <a:chOff x="79156" y="812084"/>
            <a:chExt cx="7347283" cy="2440150"/>
          </a:xfrm>
        </p:grpSpPr>
        <p:sp>
          <p:nvSpPr>
            <p:cNvPr id="261" name="Google Shape;261;p10"/>
            <p:cNvSpPr/>
            <p:nvPr/>
          </p:nvSpPr>
          <p:spPr>
            <a:xfrm>
              <a:off x="6050837" y="1096876"/>
              <a:ext cx="1375602" cy="1375827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096226" y="1142745"/>
              <a:ext cx="1284090" cy="1284089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 txBox="1"/>
            <p:nvPr/>
          </p:nvSpPr>
          <p:spPr>
            <a:xfrm>
              <a:off x="6279982" y="1326221"/>
              <a:ext cx="917312" cy="917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 to Administer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6096226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 txBox="1"/>
            <p:nvPr/>
          </p:nvSpPr>
          <p:spPr>
            <a:xfrm>
              <a:off x="6096226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Easy-to-use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administration tools are a critical requirement for operations.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 rot="2700000">
              <a:off x="4628460" y="1096948"/>
              <a:ext cx="1375443" cy="1375443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4675234" y="1142745"/>
              <a:ext cx="1284090" cy="1284089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 txBox="1"/>
            <p:nvPr/>
          </p:nvSpPr>
          <p:spPr>
            <a:xfrm>
              <a:off x="4858258" y="1326221"/>
              <a:ext cx="917312" cy="917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Efficient</a:t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4675234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 txBox="1"/>
            <p:nvPr/>
          </p:nvSpPr>
          <p:spPr>
            <a:xfrm>
              <a:off x="4675234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must have </a:t>
              </a: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good performance characteristics 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 real-time applications.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 rot="2700000">
              <a:off x="3207468" y="1096948"/>
              <a:ext cx="1375443" cy="1375443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253510" y="1142745"/>
              <a:ext cx="1284090" cy="1284089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 txBox="1"/>
            <p:nvPr/>
          </p:nvSpPr>
          <p:spPr>
            <a:xfrm>
              <a:off x="3436533" y="1326221"/>
              <a:ext cx="917312" cy="917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Extensible</a:t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3253510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 txBox="1"/>
            <p:nvPr/>
          </p:nvSpPr>
          <p:spPr>
            <a:xfrm>
              <a:off x="3253510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Storm needs an </a:t>
              </a: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extensible framework 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 It can add calls to arbitrary external functions.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 rot="2700000">
              <a:off x="1785744" y="1096948"/>
              <a:ext cx="1375443" cy="1375443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831786" y="1142745"/>
              <a:ext cx="1284090" cy="1284089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 txBox="1"/>
            <p:nvPr/>
          </p:nvSpPr>
          <p:spPr>
            <a:xfrm>
              <a:off x="2015541" y="1326221"/>
              <a:ext cx="917312" cy="917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Resilient</a:t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831786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 txBox="1"/>
            <p:nvPr/>
          </p:nvSpPr>
          <p:spPr>
            <a:xfrm>
              <a:off x="1831786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Storm cluster must continue processing current work with a </a:t>
              </a: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minimal performance impact.</a:t>
              </a:r>
              <a:endParaRPr b="1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 rot="2700000">
              <a:off x="364020" y="1096948"/>
              <a:ext cx="1375443" cy="1375443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410062" y="1142745"/>
              <a:ext cx="1284090" cy="1284089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 txBox="1"/>
            <p:nvPr/>
          </p:nvSpPr>
          <p:spPr>
            <a:xfrm>
              <a:off x="593817" y="1326221"/>
              <a:ext cx="917312" cy="917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</a:t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410062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0"/>
            <p:cNvSpPr txBox="1"/>
            <p:nvPr/>
          </p:nvSpPr>
          <p:spPr>
            <a:xfrm>
              <a:off x="410062" y="2498052"/>
              <a:ext cx="1284090" cy="754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635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1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Adding or removing nodes 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from the Storm cluster should be easy.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>
            <p:ph idx="1" type="subTitle"/>
          </p:nvPr>
        </p:nvSpPr>
        <p:spPr>
          <a:xfrm>
            <a:off x="1750488" y="1612725"/>
            <a:ext cx="56430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“Storm is one of early open-source and popular stream processing systems.”</a:t>
            </a:r>
            <a:endParaRPr/>
          </a:p>
        </p:txBody>
      </p:sp>
      <p:sp>
        <p:nvSpPr>
          <p:cNvPr id="291" name="Google Shape;291;p11"/>
          <p:cNvSpPr txBox="1"/>
          <p:nvPr>
            <p:ph type="title"/>
          </p:nvPr>
        </p:nvSpPr>
        <p:spPr>
          <a:xfrm>
            <a:off x="5122813" y="3579825"/>
            <a:ext cx="2270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lt2"/>
                </a:solidFill>
              </a:rPr>
              <a:t>—SOMEONE FAMOUS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1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"/>
          <p:cNvSpPr txBox="1"/>
          <p:nvPr>
            <p:ph idx="1" type="subTitle"/>
          </p:nvPr>
        </p:nvSpPr>
        <p:spPr>
          <a:xfrm>
            <a:off x="1750488" y="1612725"/>
            <a:ext cx="5643000" cy="782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“The Hadoop of real time.”</a:t>
            </a:r>
            <a:endParaRPr/>
          </a:p>
        </p:txBody>
      </p:sp>
      <p:sp>
        <p:nvSpPr>
          <p:cNvPr id="298" name="Google Shape;298;p12"/>
          <p:cNvSpPr txBox="1"/>
          <p:nvPr>
            <p:ph type="title"/>
          </p:nvPr>
        </p:nvSpPr>
        <p:spPr>
          <a:xfrm>
            <a:off x="5122813" y="3579825"/>
            <a:ext cx="2270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lt2"/>
                </a:solidFill>
              </a:rPr>
              <a:t>—SOMEONE FAMOUS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9" name="Google Shape;299;p1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/>
          <p:nvPr>
            <p:ph type="title"/>
          </p:nvPr>
        </p:nvSpPr>
        <p:spPr>
          <a:xfrm>
            <a:off x="2088625" y="3591350"/>
            <a:ext cx="5826900" cy="5506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Insights of Apache Storm</a:t>
            </a:r>
            <a:endParaRPr/>
          </a:p>
        </p:txBody>
      </p:sp>
      <p:sp>
        <p:nvSpPr>
          <p:cNvPr id="305" name="Google Shape;305;p13"/>
          <p:cNvSpPr txBox="1"/>
          <p:nvPr>
            <p:ph idx="1" type="subTitle"/>
          </p:nvPr>
        </p:nvSpPr>
        <p:spPr>
          <a:xfrm>
            <a:off x="2088624" y="4107900"/>
            <a:ext cx="6342149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“Without big data, you are blind and deaf and in the middle of a freeway.”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– Geoffrey Moore</a:t>
            </a:r>
            <a:endParaRPr/>
          </a:p>
        </p:txBody>
      </p:sp>
      <p:sp>
        <p:nvSpPr>
          <p:cNvPr id="306" name="Google Shape;306;p13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02.</a:t>
            </a:r>
            <a:endParaRPr/>
          </a:p>
        </p:txBody>
      </p:sp>
      <p:sp>
        <p:nvSpPr>
          <p:cNvPr id="307" name="Google Shape;307;p1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e Starry Night - A Bipolar Journey into Recovery" id="308" name="Google Shape;308;p13"/>
          <p:cNvPicPr preferRelativeResize="0"/>
          <p:nvPr/>
        </p:nvPicPr>
        <p:blipFill rotWithShape="1">
          <a:blip r:embed="rId3">
            <a:alphaModFix/>
          </a:blip>
          <a:srcRect b="43190" l="0" r="0" t="3127"/>
          <a:stretch/>
        </p:blipFill>
        <p:spPr>
          <a:xfrm>
            <a:off x="713225" y="1001501"/>
            <a:ext cx="7717548" cy="21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Idea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14" name="Google Shape;314;p1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5" name="Google Shape;315;p14"/>
          <p:cNvGrpSpPr/>
          <p:nvPr/>
        </p:nvGrpSpPr>
        <p:grpSpPr>
          <a:xfrm>
            <a:off x="852868" y="1522367"/>
            <a:ext cx="7438264" cy="2384870"/>
            <a:chOff x="992486" y="1459314"/>
            <a:chExt cx="7438264" cy="2384870"/>
          </a:xfrm>
        </p:grpSpPr>
        <p:pic>
          <p:nvPicPr>
            <p:cNvPr id="316" name="Google Shape;31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2486" y="1459314"/>
              <a:ext cx="3579514" cy="238487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Virtually Friendly Interview Rooms" id="317" name="Google Shape;31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51236" y="1459314"/>
              <a:ext cx="3579514" cy="238487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18" name="Google Shape;318;p14"/>
          <p:cNvSpPr txBox="1"/>
          <p:nvPr/>
        </p:nvSpPr>
        <p:spPr>
          <a:xfrm>
            <a:off x="2286000" y="41168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interview process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Idea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24" name="Google Shape;324;p1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3245" y="1505783"/>
            <a:ext cx="4277509" cy="275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Major Components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20773"/>
            <a:ext cx="4277509" cy="275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6"/>
          <p:cNvSpPr txBox="1"/>
          <p:nvPr/>
        </p:nvSpPr>
        <p:spPr>
          <a:xfrm>
            <a:off x="1034322" y="1520773"/>
            <a:ext cx="337278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Tuple: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Ordered list of elements, basic data structure.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Stream: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Unordered, unbounded sequence of tuples.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Spout: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Ingests data, creates streams for bolts.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Bolt: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Processes streams, performs operations (filter, aggregate, etc.), outputs new streams.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1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Topology: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directed graph with vertices are processing units (spouts &amp; bolts), edges are data streams, defines real-time application logic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Cluster Architecture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39" name="Google Shape;339;p1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9556" y="1355470"/>
            <a:ext cx="4784887" cy="3309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Flow of Works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46" name="Google Shape;346;p1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Stream Grouping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52" name="Google Shape;352;p1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pache Storm - Core Concepts"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355470"/>
            <a:ext cx="5715000" cy="31432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19"/>
          <p:cNvSpPr txBox="1"/>
          <p:nvPr/>
        </p:nvSpPr>
        <p:spPr>
          <a:xfrm>
            <a:off x="2286000" y="460400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Shuffle Grouping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686789" y="452522"/>
            <a:ext cx="7770421" cy="8209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</a:pPr>
            <a:r>
              <a:rPr lang="en-US" sz="3200">
                <a:solidFill>
                  <a:srgbClr val="013F88"/>
                </a:solidFill>
              </a:rPr>
              <a:t>GROUP</a:t>
            </a:r>
            <a:r>
              <a:rPr b="1" lang="en-US" sz="3200">
                <a:solidFill>
                  <a:srgbClr val="013F88"/>
                </a:solidFill>
              </a:rPr>
              <a:t> KHMT2-11</a:t>
            </a:r>
            <a:r>
              <a:rPr lang="en-US" sz="3200">
                <a:solidFill>
                  <a:srgbClr val="013F88"/>
                </a:solidFill>
              </a:rPr>
              <a:t> INFORMATION</a:t>
            </a:r>
            <a:endParaRPr/>
          </a:p>
        </p:txBody>
      </p:sp>
      <p:grpSp>
        <p:nvGrpSpPr>
          <p:cNvPr id="123" name="Google Shape;123;p2"/>
          <p:cNvGrpSpPr/>
          <p:nvPr/>
        </p:nvGrpSpPr>
        <p:grpSpPr>
          <a:xfrm>
            <a:off x="2921149" y="1644473"/>
            <a:ext cx="1922253" cy="2872207"/>
            <a:chOff x="2803647" y="1561346"/>
            <a:chExt cx="2016513" cy="3013049"/>
          </a:xfrm>
        </p:grpSpPr>
        <p:pic>
          <p:nvPicPr>
            <p:cNvPr id="124" name="Google Shape;124;p2"/>
            <p:cNvPicPr preferRelativeResize="0"/>
            <p:nvPr/>
          </p:nvPicPr>
          <p:blipFill rotWithShape="1">
            <a:blip r:embed="rId3">
              <a:alphaModFix/>
            </a:blip>
            <a:srcRect b="15941" l="8872" r="40653" t="18804"/>
            <a:stretch/>
          </p:blipFill>
          <p:spPr>
            <a:xfrm rot="5400000">
              <a:off x="2865189" y="1588790"/>
              <a:ext cx="1805906" cy="1751018"/>
            </a:xfrm>
            <a:prstGeom prst="snip2DiagRect">
              <a:avLst>
                <a:gd fmla="val 0" name="adj1"/>
                <a:gd fmla="val 16667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5" name="Google Shape;125;p2"/>
            <p:cNvSpPr txBox="1"/>
            <p:nvPr/>
          </p:nvSpPr>
          <p:spPr>
            <a:xfrm>
              <a:off x="2803649" y="3396693"/>
              <a:ext cx="1861352" cy="820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VÕ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DUY ANH</a:t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2803647" y="4157233"/>
              <a:ext cx="2016513" cy="417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 ID: 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21127221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Email: </a:t>
              </a:r>
              <a:r>
                <a:rPr b="0" i="0" lang="en-US" sz="9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vdanh21@clc.fitus.edu.vn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6851273" y="1644472"/>
            <a:ext cx="2007871" cy="2872207"/>
            <a:chOff x="6732497" y="1561345"/>
            <a:chExt cx="2106330" cy="3013050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6732498" y="3396693"/>
              <a:ext cx="1840002" cy="820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NGUYỄN LÊ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HOÀNG KHA</a:t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6732497" y="4157233"/>
              <a:ext cx="2106330" cy="417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 ID: 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21127512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Email: </a:t>
              </a:r>
              <a:r>
                <a:rPr b="0" i="0" lang="en-US" sz="9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nlhkha21@clc.fitus.edu.vn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pic>
          <p:nvPicPr>
            <p:cNvPr descr="Không có mô tả ảnh." id="130" name="Google Shape;130;p2"/>
            <p:cNvPicPr preferRelativeResize="0"/>
            <p:nvPr/>
          </p:nvPicPr>
          <p:blipFill rotWithShape="1">
            <a:blip r:embed="rId6">
              <a:alphaModFix/>
            </a:blip>
            <a:srcRect b="0" l="0" r="3822" t="0"/>
            <a:stretch/>
          </p:blipFill>
          <p:spPr>
            <a:xfrm>
              <a:off x="6821481" y="1561345"/>
              <a:ext cx="1751018" cy="1805908"/>
            </a:xfrm>
            <a:prstGeom prst="snip2DiagRect">
              <a:avLst>
                <a:gd fmla="val 16675" name="adj1"/>
                <a:gd fmla="val 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31" name="Google Shape;131;p2"/>
          <p:cNvGrpSpPr/>
          <p:nvPr/>
        </p:nvGrpSpPr>
        <p:grpSpPr>
          <a:xfrm>
            <a:off x="883227" y="1642387"/>
            <a:ext cx="1831184" cy="2874195"/>
            <a:chOff x="768512" y="1559260"/>
            <a:chExt cx="1920978" cy="3015135"/>
          </a:xfrm>
        </p:grpSpPr>
        <p:sp>
          <p:nvSpPr>
            <p:cNvPr id="132" name="Google Shape;132;p2"/>
            <p:cNvSpPr txBox="1"/>
            <p:nvPr/>
          </p:nvSpPr>
          <p:spPr>
            <a:xfrm>
              <a:off x="768514" y="3396693"/>
              <a:ext cx="1861352" cy="820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LÊ SỬ</a:t>
              </a:r>
              <a:b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</a:b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TRIỀU AN</a:t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768512" y="4157233"/>
              <a:ext cx="1920978" cy="4171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 ID: 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21127210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Email: </a:t>
              </a:r>
              <a:r>
                <a:rPr b="0" i="0" lang="en-US" sz="9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lstan21@clc.fitus.edu.vn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pic>
          <p:nvPicPr>
            <p:cNvPr descr="Không có mô tả." id="134" name="Google Shape;134;p2"/>
            <p:cNvPicPr preferRelativeResize="0"/>
            <p:nvPr/>
          </p:nvPicPr>
          <p:blipFill rotWithShape="1">
            <a:blip r:embed="rId8">
              <a:alphaModFix/>
            </a:blip>
            <a:srcRect b="40622" l="28906" r="8788" t="16558"/>
            <a:stretch/>
          </p:blipFill>
          <p:spPr>
            <a:xfrm>
              <a:off x="826929" y="1559260"/>
              <a:ext cx="1781588" cy="1837434"/>
            </a:xfrm>
            <a:prstGeom prst="snip2DiagRect">
              <a:avLst>
                <a:gd fmla="val 16646" name="adj1"/>
                <a:gd fmla="val 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35" name="Google Shape;135;p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6" name="Google Shape;136;p2"/>
          <p:cNvGrpSpPr/>
          <p:nvPr/>
        </p:nvGrpSpPr>
        <p:grpSpPr>
          <a:xfrm>
            <a:off x="4843404" y="1642387"/>
            <a:ext cx="1857175" cy="2874292"/>
            <a:chOff x="4843404" y="1642387"/>
            <a:chExt cx="1857175" cy="2874292"/>
          </a:xfrm>
        </p:grpSpPr>
        <p:sp>
          <p:nvSpPr>
            <p:cNvPr id="137" name="Google Shape;137;p2"/>
            <p:cNvSpPr txBox="1"/>
            <p:nvPr/>
          </p:nvSpPr>
          <p:spPr>
            <a:xfrm>
              <a:off x="4843405" y="3394028"/>
              <a:ext cx="1753993" cy="782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TRẦN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00"/>
                <a:buFont typeface="Oswald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HIẾU TÂM</a:t>
              </a:r>
              <a:endParaRPr/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4843404" y="4119017"/>
              <a:ext cx="1857175" cy="397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Student ID: 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21127423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Email: </a:t>
              </a:r>
              <a:r>
                <a:rPr b="0" i="0" lang="en-US" sz="9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thtam21@clc.fitus.edu.vn</a:t>
              </a: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pic>
          <p:nvPicPr>
            <p:cNvPr id="139" name="Google Shape;139;p2"/>
            <p:cNvPicPr preferRelativeResize="0"/>
            <p:nvPr/>
          </p:nvPicPr>
          <p:blipFill rotWithShape="1">
            <a:blip r:embed="rId10">
              <a:alphaModFix/>
            </a:blip>
            <a:srcRect b="36407" l="20704" r="25556" t="21295"/>
            <a:stretch/>
          </p:blipFill>
          <p:spPr>
            <a:xfrm>
              <a:off x="4937407" y="1642387"/>
              <a:ext cx="1669168" cy="1751641"/>
            </a:xfrm>
            <a:prstGeom prst="snip2DiagRect">
              <a:avLst>
                <a:gd fmla="val 17767" name="adj1"/>
                <a:gd fmla="val 0" name="adj2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Stream Grouping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60" name="Google Shape;360;p2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2286000" y="460400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Field Grouping</a:t>
            </a:r>
            <a:endParaRPr/>
          </a:p>
        </p:txBody>
      </p:sp>
      <p:pic>
        <p:nvPicPr>
          <p:cNvPr id="362" name="Google Shape;3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214137"/>
            <a:ext cx="5715000" cy="33623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Stream Grouping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68" name="Google Shape;368;p2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21"/>
          <p:cNvSpPr txBox="1"/>
          <p:nvPr/>
        </p:nvSpPr>
        <p:spPr>
          <a:xfrm>
            <a:off x="2286000" y="460400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Grouping</a:t>
            </a:r>
            <a:endParaRPr/>
          </a:p>
        </p:txBody>
      </p:sp>
      <p:pic>
        <p:nvPicPr>
          <p:cNvPr descr="Global Grouping" id="370" name="Google Shape;3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308349"/>
            <a:ext cx="5715000" cy="32956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Stream Grouping</a:t>
            </a:r>
            <a:br>
              <a:rPr lang="en-US">
                <a:solidFill>
                  <a:srgbClr val="013F88"/>
                </a:solidFill>
              </a:rPr>
            </a:b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76" name="Google Shape;376;p2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22"/>
          <p:cNvSpPr txBox="1"/>
          <p:nvPr/>
        </p:nvSpPr>
        <p:spPr>
          <a:xfrm>
            <a:off x="2286000" y="460400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Grouping</a:t>
            </a:r>
            <a:endParaRPr/>
          </a:p>
        </p:txBody>
      </p:sp>
      <p:pic>
        <p:nvPicPr>
          <p:cNvPr descr="All Grouping" id="378" name="Google Shape;3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308348"/>
            <a:ext cx="5715000" cy="31146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Storm Example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84" name="Google Shape;384;p2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5" name="Google Shape;385;p23"/>
          <p:cNvGrpSpPr/>
          <p:nvPr/>
        </p:nvGrpSpPr>
        <p:grpSpPr>
          <a:xfrm>
            <a:off x="1091784" y="1402789"/>
            <a:ext cx="6960432" cy="2250180"/>
            <a:chOff x="0" y="55954"/>
            <a:chExt cx="6960432" cy="2250180"/>
          </a:xfrm>
        </p:grpSpPr>
        <p:sp>
          <p:nvSpPr>
            <p:cNvPr id="386" name="Google Shape;386;p23"/>
            <p:cNvSpPr/>
            <p:nvPr/>
          </p:nvSpPr>
          <p:spPr>
            <a:xfrm>
              <a:off x="0" y="321634"/>
              <a:ext cx="6960432" cy="1984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 txBox="1"/>
            <p:nvPr/>
          </p:nvSpPr>
          <p:spPr>
            <a:xfrm>
              <a:off x="0" y="321634"/>
              <a:ext cx="6960432" cy="19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000" lIns="540200" spcFirstLastPara="1" rIns="540200" wrap="square" tIns="374900">
              <a:noAutofit/>
            </a:bodyPr>
            <a:lstStyle/>
            <a:p>
              <a:pPr indent="-90488" lvl="1" marL="90488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	Today's platforms like Facebook and X see billions of daily shares, but also expose users to harmful content, necessitating a swift bad keyword detection system. 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90488" lvl="2" marL="90488" marR="0" rtl="0" algn="just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	The system needs to classify whether the shared item is VALID to post or should be BANNED?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48021" y="55954"/>
              <a:ext cx="1704818" cy="53136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 txBox="1"/>
            <p:nvPr/>
          </p:nvSpPr>
          <p:spPr>
            <a:xfrm>
              <a:off x="373960" y="81893"/>
              <a:ext cx="1652940" cy="479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4150" spcFirstLastPara="1" rIns="1841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</a:t>
              </a: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3461549" y="3869160"/>
            <a:ext cx="2220902" cy="876158"/>
            <a:chOff x="2520777" y="1705232"/>
            <a:chExt cx="4921492" cy="1941555"/>
          </a:xfrm>
        </p:grpSpPr>
        <p:pic>
          <p:nvPicPr>
            <p:cNvPr id="391" name="Google Shape;39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0777" y="1705232"/>
              <a:ext cx="1941555" cy="1941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witter's 'X' logo keeps finding new ways to infuriate people | Creative  Bloq" id="392" name="Google Shape;392;p23"/>
            <p:cNvPicPr preferRelativeResize="0"/>
            <p:nvPr/>
          </p:nvPicPr>
          <p:blipFill rotWithShape="1">
            <a:blip r:embed="rId4">
              <a:alphaModFix/>
            </a:blip>
            <a:srcRect b="0" l="21688" r="21959" t="0"/>
            <a:stretch/>
          </p:blipFill>
          <p:spPr>
            <a:xfrm>
              <a:off x="5497216" y="1705232"/>
              <a:ext cx="1945053" cy="1941555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4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Storm Example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9" name="Google Shape;399;p24"/>
          <p:cNvGrpSpPr/>
          <p:nvPr/>
        </p:nvGrpSpPr>
        <p:grpSpPr>
          <a:xfrm>
            <a:off x="1091784" y="1331834"/>
            <a:ext cx="6960432" cy="2071621"/>
            <a:chOff x="0" y="145234"/>
            <a:chExt cx="6960432" cy="2071621"/>
          </a:xfrm>
        </p:grpSpPr>
        <p:sp>
          <p:nvSpPr>
            <p:cNvPr id="400" name="Google Shape;400;p24"/>
            <p:cNvSpPr/>
            <p:nvPr/>
          </p:nvSpPr>
          <p:spPr>
            <a:xfrm>
              <a:off x="0" y="396155"/>
              <a:ext cx="6960432" cy="18207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 txBox="1"/>
            <p:nvPr/>
          </p:nvSpPr>
          <p:spPr>
            <a:xfrm>
              <a:off x="0" y="396155"/>
              <a:ext cx="6960432" cy="18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0900" lIns="540200" spcFirstLastPara="1" rIns="540200" wrap="square" tIns="354075">
              <a:noAutofit/>
            </a:bodyPr>
            <a:lstStyle/>
            <a:p>
              <a:pPr indent="-90488" lvl="1" marL="90488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		This system comprises </a:t>
              </a:r>
              <a:r>
                <a:rPr b="1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 spout and two bolts</a:t>
              </a: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The spout retrieves data from the external system and converts it into tuples. These tuples undergo processing by two bolts: Bolt1 handles tuples with a VALID status, saving them to a database, while Bolt2 manages tuples with a BANNED status, logging them into an error file.</a:t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348021" y="145234"/>
              <a:ext cx="1704818" cy="50184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 txBox="1"/>
            <p:nvPr/>
          </p:nvSpPr>
          <p:spPr>
            <a:xfrm>
              <a:off x="372519" y="169732"/>
              <a:ext cx="1655822" cy="4528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4150" spcFirstLastPara="1" rIns="18415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Solution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02. The Insights </a:t>
            </a:r>
            <a:r>
              <a:rPr lang="en-US">
                <a:solidFill>
                  <a:srgbClr val="013F88"/>
                </a:solidFill>
              </a:rPr>
              <a:t>| Storm Example</a:t>
            </a:r>
            <a:br>
              <a:rPr b="1" lang="en-US">
                <a:solidFill>
                  <a:srgbClr val="013F88"/>
                </a:solidFill>
              </a:rPr>
            </a:br>
            <a:endParaRPr b="1">
              <a:solidFill>
                <a:srgbClr val="013F88"/>
              </a:solidFill>
            </a:endParaRPr>
          </a:p>
        </p:txBody>
      </p:sp>
      <p:sp>
        <p:nvSpPr>
          <p:cNvPr id="409" name="Google Shape;409;p2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2147093" y="2571750"/>
            <a:ext cx="5128667" cy="1443797"/>
          </a:xfrm>
          <a:prstGeom prst="rect">
            <a:avLst/>
          </a:prstGeom>
          <a:noFill/>
          <a:ln cap="flat" cmpd="sng" w="25400">
            <a:solidFill>
              <a:srgbClr val="005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"/>
          <p:cNvSpPr/>
          <p:nvPr/>
        </p:nvSpPr>
        <p:spPr>
          <a:xfrm>
            <a:off x="2641553" y="3147852"/>
            <a:ext cx="794478" cy="329784"/>
          </a:xfrm>
          <a:prstGeom prst="rect">
            <a:avLst/>
          </a:prstGeom>
          <a:noFill/>
          <a:ln cap="flat" cmpd="sng" w="25400">
            <a:solidFill>
              <a:srgbClr val="005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Spout</a:t>
            </a:r>
            <a:endParaRPr/>
          </a:p>
        </p:txBody>
      </p:sp>
      <p:sp>
        <p:nvSpPr>
          <p:cNvPr id="412" name="Google Shape;412;p25"/>
          <p:cNvSpPr/>
          <p:nvPr/>
        </p:nvSpPr>
        <p:spPr>
          <a:xfrm>
            <a:off x="4760037" y="2762365"/>
            <a:ext cx="794478" cy="329784"/>
          </a:xfrm>
          <a:prstGeom prst="rect">
            <a:avLst/>
          </a:prstGeom>
          <a:noFill/>
          <a:ln cap="flat" cmpd="sng" w="25400">
            <a:solidFill>
              <a:srgbClr val="005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Bolt 1</a:t>
            </a:r>
            <a:endParaRPr/>
          </a:p>
        </p:txBody>
      </p:sp>
      <p:sp>
        <p:nvSpPr>
          <p:cNvPr id="413" name="Google Shape;413;p25"/>
          <p:cNvSpPr/>
          <p:nvPr/>
        </p:nvSpPr>
        <p:spPr>
          <a:xfrm>
            <a:off x="4760037" y="3477637"/>
            <a:ext cx="794478" cy="329784"/>
          </a:xfrm>
          <a:prstGeom prst="rect">
            <a:avLst/>
          </a:prstGeom>
          <a:noFill/>
          <a:ln cap="flat" cmpd="sng" w="25400">
            <a:solidFill>
              <a:srgbClr val="005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Bolt 1</a:t>
            </a:r>
            <a:endParaRPr/>
          </a:p>
        </p:txBody>
      </p:sp>
      <p:sp>
        <p:nvSpPr>
          <p:cNvPr id="414" name="Google Shape;414;p25"/>
          <p:cNvSpPr/>
          <p:nvPr/>
        </p:nvSpPr>
        <p:spPr>
          <a:xfrm>
            <a:off x="7511287" y="2748905"/>
            <a:ext cx="1311524" cy="329784"/>
          </a:xfrm>
          <a:prstGeom prst="rect">
            <a:avLst/>
          </a:prstGeom>
          <a:noFill/>
          <a:ln cap="flat" cmpd="sng" w="254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Database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"/>
          <p:cNvSpPr/>
          <p:nvPr/>
        </p:nvSpPr>
        <p:spPr>
          <a:xfrm>
            <a:off x="7511287" y="3460149"/>
            <a:ext cx="1311524" cy="329784"/>
          </a:xfrm>
          <a:prstGeom prst="rect">
            <a:avLst/>
          </a:prstGeom>
          <a:noFill/>
          <a:ln cap="flat" cmpd="sng" w="25400">
            <a:solidFill>
              <a:srgbClr val="E06B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Log</a:t>
            </a:r>
            <a:endParaRPr/>
          </a:p>
        </p:txBody>
      </p:sp>
      <p:cxnSp>
        <p:nvCxnSpPr>
          <p:cNvPr id="416" name="Google Shape;416;p25"/>
          <p:cNvCxnSpPr>
            <a:stCxn id="411" idx="3"/>
            <a:endCxn id="412" idx="1"/>
          </p:cNvCxnSpPr>
          <p:nvPr/>
        </p:nvCxnSpPr>
        <p:spPr>
          <a:xfrm flipH="1" rot="10800000">
            <a:off x="3436031" y="2927244"/>
            <a:ext cx="1323900" cy="3855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7" name="Google Shape;417;p25"/>
          <p:cNvCxnSpPr>
            <a:stCxn id="411" idx="3"/>
            <a:endCxn id="413" idx="1"/>
          </p:cNvCxnSpPr>
          <p:nvPr/>
        </p:nvCxnSpPr>
        <p:spPr>
          <a:xfrm>
            <a:off x="3436031" y="3312744"/>
            <a:ext cx="1323900" cy="3297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25"/>
          <p:cNvCxnSpPr>
            <a:stCxn id="412" idx="3"/>
            <a:endCxn id="414" idx="1"/>
          </p:cNvCxnSpPr>
          <p:nvPr/>
        </p:nvCxnSpPr>
        <p:spPr>
          <a:xfrm flipH="1" rot="10800000">
            <a:off x="5554515" y="2913757"/>
            <a:ext cx="1956900" cy="135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p25"/>
          <p:cNvCxnSpPr>
            <a:stCxn id="413" idx="3"/>
            <a:endCxn id="415" idx="1"/>
          </p:cNvCxnSpPr>
          <p:nvPr/>
        </p:nvCxnSpPr>
        <p:spPr>
          <a:xfrm flipH="1" rot="10800000">
            <a:off x="5554515" y="3625129"/>
            <a:ext cx="1956900" cy="174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0" name="Google Shape;420;p25"/>
          <p:cNvSpPr txBox="1"/>
          <p:nvPr/>
        </p:nvSpPr>
        <p:spPr>
          <a:xfrm>
            <a:off x="5678397" y="2609623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Status = VALID</a:t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5571447" y="3323748"/>
            <a:ext cx="17043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E06B5A"/>
                </a:solidFill>
                <a:latin typeface="Arial"/>
                <a:ea typeface="Arial"/>
                <a:cs typeface="Arial"/>
                <a:sym typeface="Arial"/>
              </a:rPr>
              <a:t>Status = BANNED</a:t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713250" y="3082485"/>
            <a:ext cx="939384" cy="48252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52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</a:t>
            </a:r>
            <a:endParaRPr/>
          </a:p>
        </p:txBody>
      </p:sp>
      <p:cxnSp>
        <p:nvCxnSpPr>
          <p:cNvPr id="423" name="Google Shape;423;p25"/>
          <p:cNvCxnSpPr>
            <a:stCxn id="422" idx="3"/>
            <a:endCxn id="411" idx="1"/>
          </p:cNvCxnSpPr>
          <p:nvPr/>
        </p:nvCxnSpPr>
        <p:spPr>
          <a:xfrm flipH="1" rot="10800000">
            <a:off x="1652634" y="3312648"/>
            <a:ext cx="988800" cy="11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25"/>
          <p:cNvSpPr/>
          <p:nvPr/>
        </p:nvSpPr>
        <p:spPr>
          <a:xfrm>
            <a:off x="3287190" y="1853921"/>
            <a:ext cx="2848471" cy="48252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 topology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>
            <p:ph type="title"/>
          </p:nvPr>
        </p:nvSpPr>
        <p:spPr>
          <a:xfrm>
            <a:off x="2088625" y="3591350"/>
            <a:ext cx="5826900" cy="5506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Applications and Popularity </a:t>
            </a:r>
            <a:endParaRPr/>
          </a:p>
        </p:txBody>
      </p:sp>
      <p:sp>
        <p:nvSpPr>
          <p:cNvPr id="430" name="Google Shape;430;p26"/>
          <p:cNvSpPr txBox="1"/>
          <p:nvPr>
            <p:ph idx="1" type="subTitle"/>
          </p:nvPr>
        </p:nvSpPr>
        <p:spPr>
          <a:xfrm>
            <a:off x="2088624" y="4107900"/>
            <a:ext cx="634215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“Without big data, you are blind and deaf and in the middle of a freeway.”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– Geoffrey Moore</a:t>
            </a:r>
            <a:endParaRPr/>
          </a:p>
        </p:txBody>
      </p:sp>
      <p:sp>
        <p:nvSpPr>
          <p:cNvPr id="431" name="Google Shape;431;p26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03.</a:t>
            </a:r>
            <a:endParaRPr/>
          </a:p>
        </p:txBody>
      </p:sp>
      <p:sp>
        <p:nvSpPr>
          <p:cNvPr id="432" name="Google Shape;432;p2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indows wallpaper in Van Gogh style : r/midjourney" id="433" name="Google Shape;433;p26"/>
          <p:cNvPicPr preferRelativeResize="0"/>
          <p:nvPr/>
        </p:nvPicPr>
        <p:blipFill rotWithShape="1">
          <a:blip r:embed="rId3">
            <a:alphaModFix/>
          </a:blip>
          <a:srcRect b="44468" l="0" r="0" t="5163"/>
          <a:stretch/>
        </p:blipFill>
        <p:spPr>
          <a:xfrm>
            <a:off x="713225" y="974799"/>
            <a:ext cx="7717549" cy="2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/>
          <p:nvPr>
            <p:ph idx="2" type="title"/>
          </p:nvPr>
        </p:nvSpPr>
        <p:spPr>
          <a:xfrm>
            <a:off x="2410800" y="3714675"/>
            <a:ext cx="43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FFFFFF"/>
                </a:solidFill>
              </a:rPr>
              <a:t>tuples processed /second / node</a:t>
            </a:r>
            <a:endParaRPr/>
          </a:p>
        </p:txBody>
      </p:sp>
      <p:grpSp>
        <p:nvGrpSpPr>
          <p:cNvPr id="439" name="Google Shape;439;p27"/>
          <p:cNvGrpSpPr/>
          <p:nvPr/>
        </p:nvGrpSpPr>
        <p:grpSpPr>
          <a:xfrm>
            <a:off x="4356400" y="1277059"/>
            <a:ext cx="491238" cy="462022"/>
            <a:chOff x="3858100" y="1435075"/>
            <a:chExt cx="487775" cy="481875"/>
          </a:xfrm>
        </p:grpSpPr>
        <p:sp>
          <p:nvSpPr>
            <p:cNvPr id="440" name="Google Shape;440;p27"/>
            <p:cNvSpPr/>
            <p:nvPr/>
          </p:nvSpPr>
          <p:spPr>
            <a:xfrm>
              <a:off x="3858100" y="1868750"/>
              <a:ext cx="55575" cy="48200"/>
            </a:xfrm>
            <a:custGeom>
              <a:rect b="b" l="l" r="r" t="t"/>
              <a:pathLst>
                <a:path extrusionOk="0"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3917950" y="1808500"/>
              <a:ext cx="60350" cy="48525"/>
            </a:xfrm>
            <a:custGeom>
              <a:rect b="b" l="l" r="r" t="t"/>
              <a:pathLst>
                <a:path extrusionOk="0"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3876450" y="1435075"/>
              <a:ext cx="450375" cy="251250"/>
            </a:xfrm>
            <a:custGeom>
              <a:rect b="b" l="l" r="r" t="t"/>
              <a:pathLst>
                <a:path extrusionOk="0"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094925" y="1456025"/>
              <a:ext cx="250950" cy="445250"/>
            </a:xfrm>
            <a:custGeom>
              <a:rect b="b" l="l" r="r" t="t"/>
              <a:pathLst>
                <a:path extrusionOk="0"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3993575" y="1542825"/>
              <a:ext cx="245025" cy="242525"/>
            </a:xfrm>
            <a:custGeom>
              <a:rect b="b" l="l" r="r" t="t"/>
              <a:pathLst>
                <a:path extrusionOk="0"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27"/>
          <p:cNvSpPr txBox="1"/>
          <p:nvPr>
            <p:ph type="title"/>
          </p:nvPr>
        </p:nvSpPr>
        <p:spPr>
          <a:xfrm>
            <a:off x="2378700" y="1750225"/>
            <a:ext cx="4386600" cy="19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Speed:</a:t>
            </a:r>
            <a:br>
              <a:rPr lang="en-US"/>
            </a:br>
            <a:r>
              <a:rPr lang="en-US"/>
              <a:t>1,000,000*</a:t>
            </a:r>
            <a:endParaRPr/>
          </a:p>
        </p:txBody>
      </p:sp>
      <p:sp>
        <p:nvSpPr>
          <p:cNvPr id="446" name="Google Shape;446;p2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27"/>
          <p:cNvSpPr txBox="1"/>
          <p:nvPr/>
        </p:nvSpPr>
        <p:spPr>
          <a:xfrm>
            <a:off x="7126068" y="3872143"/>
            <a:ext cx="12341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*Source from </a:t>
            </a: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https://storm.apache.org/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03. </a:t>
            </a:r>
            <a:r>
              <a:rPr lang="en-US">
                <a:solidFill>
                  <a:srgbClr val="013F88"/>
                </a:solidFill>
              </a:rPr>
              <a:t>|</a:t>
            </a:r>
            <a:r>
              <a:rPr b="1" lang="en-US">
                <a:solidFill>
                  <a:srgbClr val="013F88"/>
                </a:solidFill>
              </a:rPr>
              <a:t> </a:t>
            </a:r>
            <a:r>
              <a:rPr lang="en-US">
                <a:solidFill>
                  <a:srgbClr val="013F88"/>
                </a:solidFill>
              </a:rPr>
              <a:t>Applications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453" name="Google Shape;453;p2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4" name="Google Shape;454;p28"/>
          <p:cNvGrpSpPr/>
          <p:nvPr/>
        </p:nvGrpSpPr>
        <p:grpSpPr>
          <a:xfrm>
            <a:off x="1151832" y="1308234"/>
            <a:ext cx="7740036" cy="3259904"/>
            <a:chOff x="985910" y="2053299"/>
            <a:chExt cx="7166161" cy="3018202"/>
          </a:xfrm>
        </p:grpSpPr>
        <p:grpSp>
          <p:nvGrpSpPr>
            <p:cNvPr id="455" name="Google Shape;455;p28"/>
            <p:cNvGrpSpPr/>
            <p:nvPr/>
          </p:nvGrpSpPr>
          <p:grpSpPr>
            <a:xfrm>
              <a:off x="985910" y="2053299"/>
              <a:ext cx="7166161" cy="3018202"/>
              <a:chOff x="-132715" y="711737"/>
              <a:chExt cx="7166161" cy="3018202"/>
            </a:xfrm>
          </p:grpSpPr>
          <p:sp>
            <p:nvSpPr>
              <p:cNvPr id="456" name="Google Shape;456;p28"/>
              <p:cNvSpPr/>
              <p:nvPr/>
            </p:nvSpPr>
            <p:spPr>
              <a:xfrm>
                <a:off x="1765" y="1648789"/>
                <a:ext cx="1144098" cy="1144098"/>
              </a:xfrm>
              <a:prstGeom prst="donut">
                <a:avLst>
                  <a:gd fmla="val 2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-132715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8"/>
              <p:cNvSpPr txBox="1"/>
              <p:nvPr/>
            </p:nvSpPr>
            <p:spPr>
              <a:xfrm>
                <a:off x="-132715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43175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en-US" sz="1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Real Time Analytics</a:t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1232042" y="1923909"/>
                <a:ext cx="593859" cy="593859"/>
              </a:xfrm>
              <a:prstGeom prst="ellipse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rot="-3900000">
                <a:off x="528696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8"/>
              <p:cNvSpPr txBox="1"/>
              <p:nvPr/>
            </p:nvSpPr>
            <p:spPr>
              <a:xfrm rot="-3900000">
                <a:off x="528696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43175" wrap="square" tIns="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 rot="-3900000">
                <a:off x="1298941" y="1098002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1912079" y="1648789"/>
                <a:ext cx="1144098" cy="1144098"/>
              </a:xfrm>
              <a:prstGeom prst="donut">
                <a:avLst>
                  <a:gd fmla="val 2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1785652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8"/>
              <p:cNvSpPr txBox="1"/>
              <p:nvPr/>
            </p:nvSpPr>
            <p:spPr>
              <a:xfrm>
                <a:off x="1785652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43175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en-US" sz="1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Machine Learning</a:t>
                </a: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3142355" y="1923909"/>
                <a:ext cx="593859" cy="593859"/>
              </a:xfrm>
              <a:prstGeom prst="ellipse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 rot="-3900000">
                <a:off x="2439010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8"/>
              <p:cNvSpPr txBox="1"/>
              <p:nvPr/>
            </p:nvSpPr>
            <p:spPr>
              <a:xfrm rot="-3900000">
                <a:off x="2439010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43175" wrap="square" tIns="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 rot="-3900000">
                <a:off x="3209254" y="1098002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3822392" y="1648789"/>
                <a:ext cx="1144098" cy="1144098"/>
              </a:xfrm>
              <a:prstGeom prst="donut">
                <a:avLst>
                  <a:gd fmla="val 2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3682667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8"/>
              <p:cNvSpPr txBox="1"/>
              <p:nvPr/>
            </p:nvSpPr>
            <p:spPr>
              <a:xfrm>
                <a:off x="3682667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43175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en-US" sz="1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Unbounded Stream Processing</a:t>
                </a: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5052669" y="1923909"/>
                <a:ext cx="593859" cy="593859"/>
              </a:xfrm>
              <a:prstGeom prst="ellipse">
                <a:avLst/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 rot="-3900000">
                <a:off x="4349323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8"/>
              <p:cNvSpPr txBox="1"/>
              <p:nvPr/>
            </p:nvSpPr>
            <p:spPr>
              <a:xfrm rot="-3900000">
                <a:off x="4349323" y="2750468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43175" wrap="square" tIns="0">
                <a:noAutofit/>
              </a:bodyPr>
              <a:lstStyle/>
              <a:p>
                <a:pPr indent="0" lvl="0" marL="0" marR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 rot="-3900000">
                <a:off x="5119568" y="1098002"/>
                <a:ext cx="1230306" cy="593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5732706" y="1648789"/>
                <a:ext cx="1144098" cy="1144098"/>
              </a:xfrm>
              <a:prstGeom prst="donut">
                <a:avLst>
                  <a:gd fmla="val 20000" name="adj"/>
                </a:avLst>
              </a:prstGeom>
              <a:solidFill>
                <a:schemeClr val="accen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5611205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8"/>
              <p:cNvSpPr txBox="1"/>
              <p:nvPr/>
            </p:nvSpPr>
            <p:spPr>
              <a:xfrm>
                <a:off x="5611205" y="2769272"/>
                <a:ext cx="1422241" cy="685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43175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en-US" sz="1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Computation System</a:t>
                </a:r>
                <a:endParaRPr/>
              </a:p>
            </p:txBody>
          </p:sp>
        </p:grpSp>
        <p:pic>
          <p:nvPicPr>
            <p:cNvPr descr="Real-Time Icons - Free SVG &amp; PNG Real-Time Images - Noun Project" id="480" name="Google Shape;48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0594" y="3074142"/>
              <a:ext cx="647100" cy="64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l - Free miscellaneous icons" id="481" name="Google Shape;48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53610" y="3111088"/>
              <a:ext cx="553329" cy="553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ream Icons - Free SVG &amp; PNG Stream Images - Noun Project" id="482" name="Google Shape;48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89924" y="3201038"/>
              <a:ext cx="393446" cy="393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mputing - Free computer icons" id="483" name="Google Shape;483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49768" y="3177389"/>
              <a:ext cx="417095" cy="4170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03. </a:t>
            </a:r>
            <a:r>
              <a:rPr lang="en-US">
                <a:solidFill>
                  <a:srgbClr val="013F88"/>
                </a:solidFill>
              </a:rPr>
              <a:t>|</a:t>
            </a:r>
            <a:r>
              <a:rPr b="1" lang="en-US">
                <a:solidFill>
                  <a:srgbClr val="013F88"/>
                </a:solidFill>
              </a:rPr>
              <a:t> </a:t>
            </a:r>
            <a:r>
              <a:rPr lang="en-US">
                <a:solidFill>
                  <a:srgbClr val="013F88"/>
                </a:solidFill>
              </a:rPr>
              <a:t>Applications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489" name="Google Shape;489;p2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227144" y="2098623"/>
            <a:ext cx="7091293" cy="2135930"/>
            <a:chOff x="1306" y="0"/>
            <a:chExt cx="7091293" cy="2135930"/>
          </a:xfrm>
        </p:grpSpPr>
        <p:sp>
          <p:nvSpPr>
            <p:cNvPr id="491" name="Google Shape;491;p29"/>
            <p:cNvSpPr/>
            <p:nvPr/>
          </p:nvSpPr>
          <p:spPr>
            <a:xfrm>
              <a:off x="1306" y="0"/>
              <a:ext cx="410098" cy="410098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2316" y="41009"/>
              <a:ext cx="328079" cy="328079"/>
            </a:xfrm>
            <a:prstGeom prst="chord">
              <a:avLst>
                <a:gd fmla="val 1800000" name="adj1"/>
                <a:gd fmla="val 900000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496842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 txBox="1"/>
            <p:nvPr/>
          </p:nvSpPr>
          <p:spPr>
            <a:xfrm>
              <a:off x="496842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lang="en-US" sz="1300"/>
                <a:t>Securities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Fraud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Compliance Violations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Order Routing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Pricing</a:t>
              </a: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496842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 txBox="1"/>
            <p:nvPr/>
          </p:nvSpPr>
          <p:spPr>
            <a:xfrm>
              <a:off x="496842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Financial Services:</a:t>
              </a: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795489" y="0"/>
              <a:ext cx="410098" cy="410098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836499" y="41009"/>
              <a:ext cx="328079" cy="328079"/>
            </a:xfrm>
            <a:prstGeom prst="chord">
              <a:avLst>
                <a:gd fmla="val 0" name="adj1"/>
                <a:gd fmla="val 1080000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291025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 txBox="1"/>
            <p:nvPr/>
          </p:nvSpPr>
          <p:spPr>
            <a:xfrm>
              <a:off x="2291025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Security Breaches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Network Outages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Bandwidth Allocation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Customer Service</a:t>
              </a: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291025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 txBox="1"/>
            <p:nvPr/>
          </p:nvSpPr>
          <p:spPr>
            <a:xfrm>
              <a:off x="2291025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Telecom &amp; Media</a:t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3589672" y="0"/>
              <a:ext cx="410098" cy="410098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3630682" y="41009"/>
              <a:ext cx="328079" cy="328079"/>
            </a:xfrm>
            <a:prstGeom prst="chord">
              <a:avLst>
                <a:gd fmla="val 19800000" name="adj1"/>
                <a:gd fmla="val 1260000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4085208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 txBox="1"/>
            <p:nvPr/>
          </p:nvSpPr>
          <p:spPr>
            <a:xfrm>
              <a:off x="4085208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Shrinkage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Stock outs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Offers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Pricing</a:t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4085208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 txBox="1"/>
            <p:nvPr/>
          </p:nvSpPr>
          <p:spPr>
            <a:xfrm>
              <a:off x="4085208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E-commerce</a:t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5383854" y="0"/>
              <a:ext cx="410098" cy="410098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5424864" y="41009"/>
              <a:ext cx="328079" cy="328079"/>
            </a:xfrm>
            <a:prstGeom prst="chord">
              <a:avLst>
                <a:gd fmla="val 16200000" name="adj1"/>
                <a:gd fmla="val 1620000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5879390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5879390" y="410098"/>
              <a:ext cx="1213209" cy="1725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 Failure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Issues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• </a:t>
              </a: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Personalized Content</a:t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5879390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 txBox="1"/>
            <p:nvPr/>
          </p:nvSpPr>
          <p:spPr>
            <a:xfrm>
              <a:off x="5879390" y="0"/>
              <a:ext cx="1213209" cy="410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3000" lIns="33000" spcFirstLastPara="1" rIns="33000" wrap="square" tIns="33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2BCCBD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686789" y="452522"/>
            <a:ext cx="7770421" cy="8209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</a:pPr>
            <a:r>
              <a:rPr lang="en-US" sz="3200">
                <a:solidFill>
                  <a:srgbClr val="013F88"/>
                </a:solidFill>
              </a:rPr>
              <a:t>What are </a:t>
            </a:r>
            <a:r>
              <a:rPr b="1" lang="en-US" sz="3200">
                <a:solidFill>
                  <a:srgbClr val="013F88"/>
                </a:solidFill>
              </a:rPr>
              <a:t>the common points </a:t>
            </a:r>
            <a:r>
              <a:rPr lang="en-US" sz="3200">
                <a:solidFill>
                  <a:srgbClr val="013F88"/>
                </a:solidFill>
              </a:rPr>
              <a:t>in these examples?</a:t>
            </a:r>
            <a:endParaRPr/>
          </a:p>
        </p:txBody>
      </p:sp>
      <p:sp>
        <p:nvSpPr>
          <p:cNvPr id="145" name="Google Shape;145;p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725" y="1273502"/>
            <a:ext cx="3756454" cy="194310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àn Chứng Khoán Là Gì? Top Sàn Chứng Khoán Lớn Nhất Việt Nam?" id="147" name="Google Shape;147;p3"/>
          <p:cNvPicPr preferRelativeResize="0"/>
          <p:nvPr/>
        </p:nvPicPr>
        <p:blipFill rotWithShape="1">
          <a:blip r:embed="rId4">
            <a:alphaModFix/>
          </a:blip>
          <a:srcRect b="24341" l="0" r="0" t="2777"/>
          <a:stretch/>
        </p:blipFill>
        <p:spPr>
          <a:xfrm>
            <a:off x="4250725" y="3373395"/>
            <a:ext cx="3756453" cy="153999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cebook live-streaming brings the Love and the Wow, with a side of sepia -  CNET"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18908"/>
            <a:ext cx="5021497" cy="282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 txBox="1"/>
          <p:nvPr>
            <p:ph type="title"/>
          </p:nvPr>
        </p:nvSpPr>
        <p:spPr>
          <a:xfrm>
            <a:off x="2390550" y="1926475"/>
            <a:ext cx="4362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/>
              <a:t>80*</a:t>
            </a:r>
            <a:endParaRPr/>
          </a:p>
        </p:txBody>
      </p:sp>
      <p:sp>
        <p:nvSpPr>
          <p:cNvPr id="520" name="Google Shape;520;p30"/>
          <p:cNvSpPr txBox="1"/>
          <p:nvPr>
            <p:ph idx="2" type="title"/>
          </p:nvPr>
        </p:nvSpPr>
        <p:spPr>
          <a:xfrm>
            <a:off x="2410800" y="3889975"/>
            <a:ext cx="43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major global companies have used Apache Storm</a:t>
            </a:r>
            <a:endParaRPr/>
          </a:p>
        </p:txBody>
      </p:sp>
      <p:sp>
        <p:nvSpPr>
          <p:cNvPr id="521" name="Google Shape;521;p3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lobe with solid fill" id="522" name="Google Shape;5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0412" y="157919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 txBox="1"/>
          <p:nvPr/>
        </p:nvSpPr>
        <p:spPr>
          <a:xfrm>
            <a:off x="2390550" y="1539489"/>
            <a:ext cx="134470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*Source: </a:t>
            </a: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https://storm.apache.org/Powered-By.html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03. </a:t>
            </a:r>
            <a:r>
              <a:rPr lang="en-US">
                <a:solidFill>
                  <a:srgbClr val="013F88"/>
                </a:solidFill>
              </a:rPr>
              <a:t>|</a:t>
            </a:r>
            <a:r>
              <a:rPr b="1" lang="en-US">
                <a:solidFill>
                  <a:srgbClr val="013F88"/>
                </a:solidFill>
              </a:rPr>
              <a:t> </a:t>
            </a:r>
            <a:r>
              <a:rPr lang="en-US">
                <a:solidFill>
                  <a:srgbClr val="013F88"/>
                </a:solidFill>
              </a:rPr>
              <a:t>Popularity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529" name="Google Shape;529;p3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0" name="Google Shape;530;p31"/>
          <p:cNvGrpSpPr/>
          <p:nvPr/>
        </p:nvGrpSpPr>
        <p:grpSpPr>
          <a:xfrm>
            <a:off x="713250" y="1171688"/>
            <a:ext cx="7920701" cy="3230571"/>
            <a:chOff x="713249" y="1261126"/>
            <a:chExt cx="7920701" cy="3230571"/>
          </a:xfrm>
        </p:grpSpPr>
        <p:sp>
          <p:nvSpPr>
            <p:cNvPr id="531" name="Google Shape;531;p31"/>
            <p:cNvSpPr/>
            <p:nvPr/>
          </p:nvSpPr>
          <p:spPr>
            <a:xfrm>
              <a:off x="4572000" y="1261126"/>
              <a:ext cx="4061950" cy="64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2" name="Google Shape;53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251" y="1261126"/>
              <a:ext cx="3960350" cy="1163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1"/>
            <p:cNvPicPr preferRelativeResize="0"/>
            <p:nvPr/>
          </p:nvPicPr>
          <p:blipFill rotWithShape="1">
            <a:blip r:embed="rId4">
              <a:alphaModFix/>
            </a:blip>
            <a:srcRect b="0" l="0" r="0" t="36834"/>
            <a:stretch/>
          </p:blipFill>
          <p:spPr>
            <a:xfrm>
              <a:off x="4673600" y="1641231"/>
              <a:ext cx="3960350" cy="779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3250" y="2420879"/>
              <a:ext cx="3960350" cy="678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73600" y="2420879"/>
              <a:ext cx="3960350" cy="709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3249" y="3091087"/>
              <a:ext cx="3960350" cy="684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73599" y="3104726"/>
              <a:ext cx="3960351" cy="741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3249" y="3754914"/>
              <a:ext cx="3960349" cy="735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" name="Google Shape;539;p31"/>
            <p:cNvSpPr/>
            <p:nvPr/>
          </p:nvSpPr>
          <p:spPr>
            <a:xfrm>
              <a:off x="4572000" y="3844597"/>
              <a:ext cx="4061950" cy="64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31"/>
          <p:cNvSpPr txBox="1"/>
          <p:nvPr/>
        </p:nvSpPr>
        <p:spPr>
          <a:xfrm>
            <a:off x="2436742" y="4515704"/>
            <a:ext cx="44737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 of companies using Apache Storm.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-US" sz="1400" u="sng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https://storm.apache.org/Powered-By.html</a:t>
            </a:r>
            <a:r>
              <a:rPr b="0" i="0" lang="en-US" sz="14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03. </a:t>
            </a:r>
            <a:r>
              <a:rPr lang="en-US">
                <a:solidFill>
                  <a:srgbClr val="013F88"/>
                </a:solidFill>
              </a:rPr>
              <a:t>|</a:t>
            </a:r>
            <a:r>
              <a:rPr b="1" lang="en-US">
                <a:solidFill>
                  <a:srgbClr val="013F88"/>
                </a:solidFill>
              </a:rPr>
              <a:t> </a:t>
            </a:r>
            <a:r>
              <a:rPr lang="en-US">
                <a:solidFill>
                  <a:srgbClr val="013F88"/>
                </a:solidFill>
              </a:rPr>
              <a:t>Popularity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546" name="Google Shape;546;p3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47" name="Google Shape;547;p32"/>
          <p:cNvGraphicFramePr/>
          <p:nvPr/>
        </p:nvGraphicFramePr>
        <p:xfrm>
          <a:off x="1847902" y="1197364"/>
          <a:ext cx="5448195" cy="3692037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548" name="Google Shape;548;p32"/>
          <p:cNvSpPr txBox="1"/>
          <p:nvPr/>
        </p:nvSpPr>
        <p:spPr>
          <a:xfrm>
            <a:off x="3488498" y="4865426"/>
            <a:ext cx="25553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*Source</a:t>
            </a:r>
            <a:r>
              <a:rPr b="0" i="0" lang="en-US" sz="8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800" u="sng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https://storm.apache.org/Powered-By.html</a:t>
            </a:r>
            <a:r>
              <a:rPr b="0" i="0" lang="en-US" sz="8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54" name="Google Shape;554;p33"/>
          <p:cNvGraphicFramePr/>
          <p:nvPr/>
        </p:nvGraphicFramePr>
        <p:xfrm>
          <a:off x="977030" y="693147"/>
          <a:ext cx="7578246" cy="4354360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555" name="Google Shape;555;p33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03. </a:t>
            </a:r>
            <a:r>
              <a:rPr lang="en-US">
                <a:solidFill>
                  <a:srgbClr val="013F88"/>
                </a:solidFill>
              </a:rPr>
              <a:t>|</a:t>
            </a:r>
            <a:r>
              <a:rPr b="1" lang="en-US">
                <a:solidFill>
                  <a:srgbClr val="013F88"/>
                </a:solidFill>
              </a:rPr>
              <a:t> </a:t>
            </a:r>
            <a:r>
              <a:rPr lang="en-US">
                <a:solidFill>
                  <a:srgbClr val="013F88"/>
                </a:solidFill>
              </a:rPr>
              <a:t>Popularity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556" name="Google Shape;556;p33"/>
          <p:cNvSpPr txBox="1"/>
          <p:nvPr/>
        </p:nvSpPr>
        <p:spPr>
          <a:xfrm>
            <a:off x="3488498" y="4928056"/>
            <a:ext cx="255531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*Source:</a:t>
            </a:r>
            <a:r>
              <a:rPr b="0" i="0" lang="en-US" sz="8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sng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https://storm.apache.org/Powered-By.html</a:t>
            </a:r>
            <a:r>
              <a:rPr b="0" i="0" lang="en-US" sz="8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 txBox="1"/>
          <p:nvPr>
            <p:ph type="title"/>
          </p:nvPr>
        </p:nvSpPr>
        <p:spPr>
          <a:xfrm>
            <a:off x="2088625" y="3591350"/>
            <a:ext cx="5826900" cy="5506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Demonstration</a:t>
            </a:r>
            <a:endParaRPr/>
          </a:p>
        </p:txBody>
      </p:sp>
      <p:sp>
        <p:nvSpPr>
          <p:cNvPr id="562" name="Google Shape;562;p34"/>
          <p:cNvSpPr txBox="1"/>
          <p:nvPr>
            <p:ph idx="1" type="subTitle"/>
          </p:nvPr>
        </p:nvSpPr>
        <p:spPr>
          <a:xfrm>
            <a:off x="2088625" y="4107900"/>
            <a:ext cx="6342150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“Without big data, you are blind and deaf and in the middle of a freeway.”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– Geoffrey Moore</a:t>
            </a:r>
            <a:endParaRPr/>
          </a:p>
        </p:txBody>
      </p:sp>
      <p:sp>
        <p:nvSpPr>
          <p:cNvPr id="563" name="Google Shape;563;p34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04.</a:t>
            </a:r>
            <a:endParaRPr/>
          </a:p>
        </p:txBody>
      </p:sp>
      <p:sp>
        <p:nvSpPr>
          <p:cNvPr id="564" name="Google Shape;564;p3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ình ảnh" id="565" name="Google Shape;565;p34"/>
          <p:cNvPicPr preferRelativeResize="0"/>
          <p:nvPr/>
        </p:nvPicPr>
        <p:blipFill rotWithShape="1">
          <a:blip r:embed="rId3">
            <a:alphaModFix/>
          </a:blip>
          <a:srcRect b="56968" l="0" r="0" t="7241"/>
          <a:stretch/>
        </p:blipFill>
        <p:spPr>
          <a:xfrm>
            <a:off x="713225" y="1001502"/>
            <a:ext cx="7717549" cy="2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8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04. Demonstration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571" name="Google Shape;571;p3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04. Demonstration </a:t>
            </a:r>
            <a:r>
              <a:rPr lang="en-US">
                <a:solidFill>
                  <a:srgbClr val="013F88"/>
                </a:solidFill>
              </a:rPr>
              <a:t>| WordCount Problem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577" name="Google Shape;577;p3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8" name="Google Shape;5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933" y="1355470"/>
            <a:ext cx="7426117" cy="2593976"/>
          </a:xfrm>
          <a:prstGeom prst="rect">
            <a:avLst/>
          </a:prstGeom>
          <a:noFill/>
          <a:ln cap="flat" cmpd="sng" w="9525">
            <a:solidFill>
              <a:srgbClr val="BCCDD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9" name="Google Shape;579;p39"/>
          <p:cNvSpPr txBox="1"/>
          <p:nvPr/>
        </p:nvSpPr>
        <p:spPr>
          <a:xfrm>
            <a:off x="1118933" y="4118316"/>
            <a:ext cx="7426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How to count word by using Apache Storm with Spout and Bolt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04. Demonstration </a:t>
            </a:r>
            <a:r>
              <a:rPr lang="en-US">
                <a:solidFill>
                  <a:srgbClr val="013F88"/>
                </a:solidFill>
              </a:rPr>
              <a:t>| Storm Running Modes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585" name="Google Shape;585;p3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86" name="Google Shape;586;p35"/>
          <p:cNvGrpSpPr/>
          <p:nvPr/>
        </p:nvGrpSpPr>
        <p:grpSpPr>
          <a:xfrm>
            <a:off x="2109276" y="2402629"/>
            <a:ext cx="4862917" cy="2032001"/>
            <a:chOff x="585276" y="2031999"/>
            <a:chExt cx="4862917" cy="2032001"/>
          </a:xfrm>
        </p:grpSpPr>
        <p:sp>
          <p:nvSpPr>
            <p:cNvPr id="587" name="Google Shape;587;p35"/>
            <p:cNvSpPr/>
            <p:nvPr/>
          </p:nvSpPr>
          <p:spPr>
            <a:xfrm>
              <a:off x="585276" y="2031999"/>
              <a:ext cx="1463040" cy="812800"/>
            </a:xfrm>
            <a:prstGeom prst="roundRect">
              <a:avLst>
                <a:gd fmla="val 10000" name="adj"/>
              </a:avLst>
            </a:prstGeom>
            <a:solidFill>
              <a:srgbClr val="CAE8E3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 txBox="1"/>
            <p:nvPr/>
          </p:nvSpPr>
          <p:spPr>
            <a:xfrm>
              <a:off x="609082" y="2055805"/>
              <a:ext cx="1415428" cy="765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 Mode</a:t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985153" y="2031999"/>
              <a:ext cx="1463040" cy="812800"/>
            </a:xfrm>
            <a:prstGeom prst="roundRect">
              <a:avLst>
                <a:gd fmla="val 10000" name="adj"/>
              </a:avLst>
            </a:prstGeom>
            <a:solidFill>
              <a:srgbClr val="CAE8E3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 txBox="1"/>
            <p:nvPr/>
          </p:nvSpPr>
          <p:spPr>
            <a:xfrm>
              <a:off x="4008959" y="2055805"/>
              <a:ext cx="1415428" cy="765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Remote Mode</a:t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2743200" y="3454400"/>
              <a:ext cx="609600" cy="609600"/>
            </a:xfrm>
            <a:prstGeom prst="triangle">
              <a:avLst>
                <a:gd fmla="val 50000" name="adj"/>
              </a:avLst>
            </a:prstGeom>
            <a:solidFill>
              <a:srgbClr val="2BCCBD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1219200" y="3199180"/>
              <a:ext cx="3657600" cy="247091"/>
            </a:xfrm>
            <a:prstGeom prst="rect">
              <a:avLst/>
            </a:prstGeom>
            <a:solidFill>
              <a:srgbClr val="CAE8E3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04. Demonstration </a:t>
            </a:r>
            <a:r>
              <a:rPr lang="en-US">
                <a:solidFill>
                  <a:srgbClr val="013F88"/>
                </a:solidFill>
              </a:rPr>
              <a:t>| Storm Running Modes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598" name="Google Shape;598;p3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9" name="Google Shape;599;p36"/>
          <p:cNvGrpSpPr/>
          <p:nvPr/>
        </p:nvGrpSpPr>
        <p:grpSpPr>
          <a:xfrm>
            <a:off x="3840480" y="2053603"/>
            <a:ext cx="1463040" cy="812800"/>
            <a:chOff x="540302" y="2031999"/>
            <a:chExt cx="1463040" cy="812800"/>
          </a:xfrm>
        </p:grpSpPr>
        <p:sp>
          <p:nvSpPr>
            <p:cNvPr id="600" name="Google Shape;600;p36"/>
            <p:cNvSpPr/>
            <p:nvPr/>
          </p:nvSpPr>
          <p:spPr>
            <a:xfrm>
              <a:off x="540302" y="2031999"/>
              <a:ext cx="1463040" cy="812800"/>
            </a:xfrm>
            <a:prstGeom prst="roundRect">
              <a:avLst>
                <a:gd fmla="val 10000" name="adj"/>
              </a:avLst>
            </a:prstGeom>
            <a:solidFill>
              <a:srgbClr val="CAE8E3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6"/>
            <p:cNvSpPr txBox="1"/>
            <p:nvPr/>
          </p:nvSpPr>
          <p:spPr>
            <a:xfrm>
              <a:off x="564108" y="2055805"/>
              <a:ext cx="1415428" cy="765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Local Mode</a:t>
              </a:r>
              <a:endParaRPr/>
            </a:p>
          </p:txBody>
        </p:sp>
      </p:grpSp>
      <p:cxnSp>
        <p:nvCxnSpPr>
          <p:cNvPr id="602" name="Google Shape;602;p36"/>
          <p:cNvCxnSpPr>
            <a:stCxn id="600" idx="2"/>
          </p:cNvCxnSpPr>
          <p:nvPr/>
        </p:nvCxnSpPr>
        <p:spPr>
          <a:xfrm flipH="1">
            <a:off x="2171700" y="2866403"/>
            <a:ext cx="2400300" cy="794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36"/>
          <p:cNvCxnSpPr>
            <a:stCxn id="600" idx="2"/>
          </p:cNvCxnSpPr>
          <p:nvPr/>
        </p:nvCxnSpPr>
        <p:spPr>
          <a:xfrm>
            <a:off x="4572000" y="2866403"/>
            <a:ext cx="2400300" cy="794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36"/>
          <p:cNvCxnSpPr>
            <a:stCxn id="600" idx="2"/>
            <a:endCxn id="605" idx="0"/>
          </p:cNvCxnSpPr>
          <p:nvPr/>
        </p:nvCxnSpPr>
        <p:spPr>
          <a:xfrm flipH="1">
            <a:off x="4566300" y="2866403"/>
            <a:ext cx="5700" cy="803100"/>
          </a:xfrm>
          <a:prstGeom prst="straightConnector1">
            <a:avLst/>
          </a:prstGeom>
          <a:noFill/>
          <a:ln cap="flat" cmpd="sng" w="9525">
            <a:solidFill>
              <a:srgbClr val="00C2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6" name="Google Shape;606;p36"/>
          <p:cNvSpPr/>
          <p:nvPr/>
        </p:nvSpPr>
        <p:spPr>
          <a:xfrm>
            <a:off x="1210209" y="4120098"/>
            <a:ext cx="1923192" cy="867992"/>
          </a:xfrm>
          <a:prstGeom prst="roundRect">
            <a:avLst>
              <a:gd fmla="val 6281" name="adj"/>
            </a:avLst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Development</a:t>
            </a:r>
            <a:endParaRPr/>
          </a:p>
        </p:txBody>
      </p:sp>
      <p:sp>
        <p:nvSpPr>
          <p:cNvPr id="607" name="Google Shape;607;p36"/>
          <p:cNvSpPr/>
          <p:nvPr/>
        </p:nvSpPr>
        <p:spPr>
          <a:xfrm>
            <a:off x="3610405" y="4120098"/>
            <a:ext cx="1923300" cy="867900"/>
          </a:xfrm>
          <a:prstGeom prst="roundRect">
            <a:avLst>
              <a:gd fmla="val 6281" name="adj"/>
            </a:avLst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Debugging</a:t>
            </a:r>
            <a:endParaRPr b="1"/>
          </a:p>
        </p:txBody>
      </p:sp>
      <p:sp>
        <p:nvSpPr>
          <p:cNvPr id="608" name="Google Shape;608;p36"/>
          <p:cNvSpPr/>
          <p:nvPr/>
        </p:nvSpPr>
        <p:spPr>
          <a:xfrm>
            <a:off x="6010599" y="4120098"/>
            <a:ext cx="1923192" cy="867992"/>
          </a:xfrm>
          <a:prstGeom prst="roundRect">
            <a:avLst>
              <a:gd fmla="val 6281" name="adj"/>
            </a:avLst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pic>
        <p:nvPicPr>
          <p:cNvPr descr="List Icon PNG Images, Free Transparent List Icon Download - KindPNG" id="609" name="Google Shape;609;p36"/>
          <p:cNvPicPr preferRelativeResize="0"/>
          <p:nvPr/>
        </p:nvPicPr>
        <p:blipFill rotWithShape="1">
          <a:blip r:embed="rId3">
            <a:alphaModFix/>
          </a:blip>
          <a:srcRect b="6040" l="4773" r="4774" t="3507"/>
          <a:stretch/>
        </p:blipFill>
        <p:spPr>
          <a:xfrm>
            <a:off x="6648645" y="3660537"/>
            <a:ext cx="647100" cy="6471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ntivirus - Free security icons" id="610" name="Google Shape;61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2944" y="3669512"/>
            <a:ext cx="647100" cy="6471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eveloper - Free computer icons" id="611" name="Google Shape;6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2829" y="1205535"/>
            <a:ext cx="827313" cy="827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elopment Icon png images | PNGEgg" id="612" name="Google Shape;61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6048" y="3660525"/>
            <a:ext cx="647100" cy="6471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7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04. Demonstration </a:t>
            </a:r>
            <a:r>
              <a:rPr lang="en-US">
                <a:solidFill>
                  <a:srgbClr val="013F88"/>
                </a:solidFill>
              </a:rPr>
              <a:t>| Storm Running Modes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618" name="Google Shape;618;p3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19" name="Google Shape;619;p37"/>
          <p:cNvGrpSpPr/>
          <p:nvPr/>
        </p:nvGrpSpPr>
        <p:grpSpPr>
          <a:xfrm>
            <a:off x="1518698" y="2931294"/>
            <a:ext cx="1463040" cy="812800"/>
            <a:chOff x="540302" y="2031999"/>
            <a:chExt cx="1463040" cy="812800"/>
          </a:xfrm>
        </p:grpSpPr>
        <p:sp>
          <p:nvSpPr>
            <p:cNvPr id="620" name="Google Shape;620;p37"/>
            <p:cNvSpPr/>
            <p:nvPr/>
          </p:nvSpPr>
          <p:spPr>
            <a:xfrm>
              <a:off x="540302" y="2031999"/>
              <a:ext cx="1463040" cy="812800"/>
            </a:xfrm>
            <a:prstGeom prst="roundRect">
              <a:avLst>
                <a:gd fmla="val 10000" name="adj"/>
              </a:avLst>
            </a:prstGeom>
            <a:solidFill>
              <a:srgbClr val="CAE8E3">
                <a:alpha val="89803"/>
              </a:srgbClr>
            </a:solidFill>
            <a:ln cap="flat" cmpd="sng" w="25400">
              <a:solidFill>
                <a:srgbClr val="CAE8E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7"/>
            <p:cNvSpPr txBox="1"/>
            <p:nvPr/>
          </p:nvSpPr>
          <p:spPr>
            <a:xfrm>
              <a:off x="564108" y="2055805"/>
              <a:ext cx="1415428" cy="765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Remote Mode</a:t>
              </a:r>
              <a:endParaRPr/>
            </a:p>
          </p:txBody>
        </p:sp>
      </p:grpSp>
      <p:pic>
        <p:nvPicPr>
          <p:cNvPr descr="Cluster Meticulous Lineal Color icon" id="622" name="Google Shape;6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818" y="2104200"/>
            <a:ext cx="812800" cy="81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37"/>
          <p:cNvGrpSpPr/>
          <p:nvPr/>
        </p:nvGrpSpPr>
        <p:grpSpPr>
          <a:xfrm>
            <a:off x="3862724" y="1667655"/>
            <a:ext cx="3898056" cy="2651613"/>
            <a:chOff x="366263" y="823805"/>
            <a:chExt cx="3898056" cy="2651613"/>
          </a:xfrm>
        </p:grpSpPr>
        <p:sp>
          <p:nvSpPr>
            <p:cNvPr id="624" name="Google Shape;624;p37"/>
            <p:cNvSpPr/>
            <p:nvPr/>
          </p:nvSpPr>
          <p:spPr>
            <a:xfrm>
              <a:off x="366263" y="823805"/>
              <a:ext cx="3897900" cy="45870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366263" y="996030"/>
              <a:ext cx="286500" cy="286500"/>
            </a:xfrm>
            <a:prstGeom prst="rect">
              <a:avLst/>
            </a:prstGeom>
            <a:solidFill>
              <a:schemeClr val="lt1">
                <a:alpha val="89800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366263" y="1663519"/>
              <a:ext cx="286200" cy="286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639119" y="1472953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 txBox="1"/>
            <p:nvPr/>
          </p:nvSpPr>
          <p:spPr>
            <a:xfrm>
              <a:off x="639119" y="1472953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1200"/>
                <a:t>T</a:t>
              </a: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opology is submitted to the Storm cluster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spanning multiple machines.</a:t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366263" y="2331002"/>
              <a:ext cx="286200" cy="286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39119" y="2140436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 txBox="1"/>
            <p:nvPr/>
          </p:nvSpPr>
          <p:spPr>
            <a:xfrm>
              <a:off x="639119" y="2140436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/>
                <a:t>Provides true </a:t>
              </a:r>
              <a:r>
                <a:rPr b="1" lang="en-US" sz="1200"/>
                <a:t>distributed processing</a:t>
              </a:r>
              <a:r>
                <a:rPr lang="en-US" sz="1200"/>
                <a:t> capabilities of Storm.</a:t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366263" y="2998484"/>
              <a:ext cx="286200" cy="286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639119" y="2807918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 txBox="1"/>
            <p:nvPr/>
          </p:nvSpPr>
          <p:spPr>
            <a:xfrm>
              <a:off x="639119" y="2807918"/>
              <a:ext cx="36252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325" lIns="85325" spcFirstLastPara="1" rIns="85325" wrap="square" tIns="85325">
              <a:noAutofit/>
            </a:bodyPr>
            <a:lstStyle/>
            <a:p>
              <a:pPr indent="0" lvl="0" marL="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/>
                <a:t>Scales to handle </a:t>
              </a:r>
              <a:r>
                <a:rPr b="1" lang="en-US" sz="1200"/>
                <a:t>large data volumes and complex</a:t>
              </a:r>
              <a:r>
                <a:rPr lang="en-US" sz="1200"/>
                <a:t> processing needs.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/>
          <p:nvPr>
            <p:ph type="title"/>
          </p:nvPr>
        </p:nvSpPr>
        <p:spPr>
          <a:xfrm>
            <a:off x="686789" y="452522"/>
            <a:ext cx="6661068" cy="12527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</a:pPr>
            <a:r>
              <a:rPr lang="en-US" sz="3200">
                <a:solidFill>
                  <a:srgbClr val="013F88"/>
                </a:solidFill>
              </a:rPr>
              <a:t>How many </a:t>
            </a:r>
            <a:r>
              <a:rPr b="1" lang="en-US" sz="3200">
                <a:solidFill>
                  <a:srgbClr val="013F88"/>
                </a:solidFill>
              </a:rPr>
              <a:t>posts and tweets </a:t>
            </a:r>
            <a:r>
              <a:rPr lang="en-US" sz="3200">
                <a:solidFill>
                  <a:srgbClr val="013F88"/>
                </a:solidFill>
              </a:rPr>
              <a:t>are shared on FB and X daily?</a:t>
            </a:r>
            <a:endParaRPr/>
          </a:p>
        </p:txBody>
      </p:sp>
      <p:sp>
        <p:nvSpPr>
          <p:cNvPr id="154" name="Google Shape;154;p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1908139" y="4000037"/>
            <a:ext cx="23477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4.75 billion items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54,977 items/s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888080" y="4000036"/>
            <a:ext cx="23477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 million items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5,787 items/s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4"/>
          <p:cNvGrpSpPr/>
          <p:nvPr/>
        </p:nvGrpSpPr>
        <p:grpSpPr>
          <a:xfrm>
            <a:off x="2111254" y="1791730"/>
            <a:ext cx="4921492" cy="1941555"/>
            <a:chOff x="2520777" y="1705232"/>
            <a:chExt cx="4921492" cy="1941555"/>
          </a:xfrm>
        </p:grpSpPr>
        <p:pic>
          <p:nvPicPr>
            <p:cNvPr id="158" name="Google Shape;15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20777" y="1705232"/>
              <a:ext cx="1941555" cy="1941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witter's 'X' logo keeps finding new ways to infuriate people | Creative  Bloq" id="159" name="Google Shape;159;p4"/>
            <p:cNvPicPr preferRelativeResize="0"/>
            <p:nvPr/>
          </p:nvPicPr>
          <p:blipFill rotWithShape="1">
            <a:blip r:embed="rId4">
              <a:alphaModFix/>
            </a:blip>
            <a:srcRect b="0" l="21688" r="21959" t="0"/>
            <a:stretch/>
          </p:blipFill>
          <p:spPr>
            <a:xfrm>
              <a:off x="5497216" y="1705232"/>
              <a:ext cx="1945053" cy="1941555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0"/>
          <p:cNvSpPr txBox="1"/>
          <p:nvPr>
            <p:ph type="title"/>
          </p:nvPr>
        </p:nvSpPr>
        <p:spPr>
          <a:xfrm>
            <a:off x="2088625" y="3591350"/>
            <a:ext cx="5826900" cy="5506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Discussions and Conclusion</a:t>
            </a:r>
            <a:endParaRPr/>
          </a:p>
        </p:txBody>
      </p:sp>
      <p:sp>
        <p:nvSpPr>
          <p:cNvPr id="640" name="Google Shape;640;p40"/>
          <p:cNvSpPr txBox="1"/>
          <p:nvPr>
            <p:ph idx="1" type="subTitle"/>
          </p:nvPr>
        </p:nvSpPr>
        <p:spPr>
          <a:xfrm>
            <a:off x="2088625" y="4107900"/>
            <a:ext cx="6342149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“Without big data, you are blind and deaf and in the middle of a freeway.”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– Geoffrey Moore</a:t>
            </a:r>
            <a:endParaRPr/>
          </a:p>
        </p:txBody>
      </p:sp>
      <p:sp>
        <p:nvSpPr>
          <p:cNvPr id="641" name="Google Shape;641;p40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05.</a:t>
            </a:r>
            <a:endParaRPr/>
          </a:p>
        </p:txBody>
      </p:sp>
      <p:sp>
        <p:nvSpPr>
          <p:cNvPr id="642" name="Google Shape;642;p4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unflowers By Van Gogh Art Wallpaper Mural, 46% OFF" id="643" name="Google Shape;643;p40"/>
          <p:cNvPicPr preferRelativeResize="0"/>
          <p:nvPr/>
        </p:nvPicPr>
        <p:blipFill rotWithShape="1">
          <a:blip r:embed="rId3">
            <a:alphaModFix/>
          </a:blip>
          <a:srcRect b="22626" l="0" r="0" t="34849"/>
          <a:stretch/>
        </p:blipFill>
        <p:spPr>
          <a:xfrm>
            <a:off x="713224" y="990000"/>
            <a:ext cx="7717549" cy="2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Apache Storm vs. Apache Hadoop</a:t>
            </a:r>
            <a:endParaRPr/>
          </a:p>
        </p:txBody>
      </p:sp>
      <p:sp>
        <p:nvSpPr>
          <p:cNvPr id="649" name="Google Shape;649;p41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0" name="Google Shape;6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46" y="1261391"/>
            <a:ext cx="1124998" cy="37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258" y="1261391"/>
            <a:ext cx="1267193" cy="328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2" name="Google Shape;652;p41"/>
          <p:cNvGraphicFramePr/>
          <p:nvPr/>
        </p:nvGraphicFramePr>
        <p:xfrm>
          <a:off x="2253858" y="16441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{029CFE88-D455-4641-88EB-9D65DA6C2A62}</a:tableStyleId>
              </a:tblPr>
              <a:tblGrid>
                <a:gridCol w="1545425"/>
                <a:gridCol w="1545425"/>
                <a:gridCol w="1545425"/>
              </a:tblGrid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BCCBD"/>
                        </a:solidFill>
                      </a:endParaRPr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Real-time streaming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Type of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Batch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with Apache Mahout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Machine learning support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Can be combined with other tools for ML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Fault-tolerant architecture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Availability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Suitable for distributing and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Designed for high-performance real-time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Performance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MapReduce for processing vast data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Wide range of developer tools and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Developer tools &amp;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Integrates with various frameworks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Apache Storm vs. Apache Flink</a:t>
            </a:r>
            <a:endParaRPr>
              <a:solidFill>
                <a:srgbClr val="013F88"/>
              </a:solidFill>
            </a:endParaRPr>
          </a:p>
        </p:txBody>
      </p:sp>
      <p:sp>
        <p:nvSpPr>
          <p:cNvPr id="658" name="Google Shape;658;p42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59" name="Google Shape;659;p42"/>
          <p:cNvGraphicFramePr/>
          <p:nvPr/>
        </p:nvGraphicFramePr>
        <p:xfrm>
          <a:off x="2253858" y="16441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{029CFE88-D455-4641-88EB-9D65DA6C2A62}</a:tableStyleId>
              </a:tblPr>
              <a:tblGrid>
                <a:gridCol w="1545425"/>
                <a:gridCol w="1545425"/>
                <a:gridCol w="1545425"/>
              </a:tblGrid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BCCBD"/>
                        </a:solidFill>
                      </a:endParaRPr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Real-time streaming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Type of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Batch and stream processing tasks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with Apache Mahout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Machine learning support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Machine learning libraries such as FlinkML</a:t>
                      </a:r>
                      <a:endParaRPr sz="1000" u="none" cap="none" strike="noStrike"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Fault-tolerant architecture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Availability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Checkpointing and savepointing for fault tolerance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Designed for high-performance real-time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Performance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High performance with optimization techniques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Wide range of developer tools and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Developer tools &amp;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Various developer tools like Flink CLI, Dashboard, etc</a:t>
                      </a:r>
                      <a:endParaRPr sz="1000" u="none" cap="none" strike="noStrike"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0" name="Google Shape;6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46" y="1261391"/>
            <a:ext cx="1124998" cy="374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Flink - Wikipedia" id="661" name="Google Shape;66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6118" y="1140880"/>
            <a:ext cx="835125" cy="40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3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Apache Storm vs. Google Cloud Dataflow</a:t>
            </a:r>
            <a:endParaRPr/>
          </a:p>
        </p:txBody>
      </p:sp>
      <p:sp>
        <p:nvSpPr>
          <p:cNvPr id="667" name="Google Shape;667;p43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68" name="Google Shape;668;p43"/>
          <p:cNvGraphicFramePr/>
          <p:nvPr/>
        </p:nvGraphicFramePr>
        <p:xfrm>
          <a:off x="2253858" y="16441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{029CFE88-D455-4641-88EB-9D65DA6C2A62}</a:tableStyleId>
              </a:tblPr>
              <a:tblGrid>
                <a:gridCol w="1545425"/>
                <a:gridCol w="1545425"/>
                <a:gridCol w="1545425"/>
              </a:tblGrid>
              <a:tr h="36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rgbClr val="2BCCBD"/>
                        </a:solidFill>
                      </a:endParaRPr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2400" marB="32400" marR="64825" marL="6482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Real-time streaming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Type of data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Batch and stream processing tasks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Integration with Apache Mahout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Machine learning support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Built-in support for machine learning tasks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5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Fault-tolerant architecture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Availability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Built-in fault tolerance and auto-scaling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Designed for high-performance real-time processing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Performance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High-performance data processing with near-real-time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Wide range of developer tools and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2BCCBD"/>
                          </a:solidFill>
                        </a:rPr>
                        <a:t>Developer tools &amp; integration</a:t>
                      </a:r>
                      <a:endParaRPr/>
                    </a:p>
                  </a:txBody>
                  <a:tcPr marT="32400" marB="32400" marR="64825" marL="64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Dataflow SDKs, Apache Beam, and SQL</a:t>
                      </a:r>
                      <a:endParaRPr/>
                    </a:p>
                  </a:txBody>
                  <a:tcPr marT="22875" marB="22875" marR="45725" marL="457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9" name="Google Shape;6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46" y="1261391"/>
            <a:ext cx="1124998" cy="374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lend to Google DataFlow - BladeBridge" id="670" name="Google Shape;6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3258" y="1218990"/>
            <a:ext cx="1148746" cy="38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Pros</a:t>
            </a:r>
            <a:endParaRPr/>
          </a:p>
        </p:txBody>
      </p:sp>
      <p:sp>
        <p:nvSpPr>
          <p:cNvPr id="676" name="Google Shape;676;p44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77" name="Google Shape;677;p44"/>
          <p:cNvGrpSpPr/>
          <p:nvPr/>
        </p:nvGrpSpPr>
        <p:grpSpPr>
          <a:xfrm>
            <a:off x="1498211" y="1742249"/>
            <a:ext cx="6147577" cy="2478861"/>
            <a:chOff x="3439" y="0"/>
            <a:chExt cx="6147577" cy="2478861"/>
          </a:xfrm>
        </p:grpSpPr>
        <p:sp>
          <p:nvSpPr>
            <p:cNvPr id="678" name="Google Shape;678;p44"/>
            <p:cNvSpPr/>
            <p:nvPr/>
          </p:nvSpPr>
          <p:spPr>
            <a:xfrm>
              <a:off x="3439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51033" y="47594"/>
              <a:ext cx="380753" cy="380753"/>
            </a:xfrm>
            <a:prstGeom prst="chord">
              <a:avLst>
                <a:gd fmla="val 1168272" name="adj1"/>
                <a:gd fmla="val 9631728" name="adj2"/>
              </a:avLst>
            </a:prstGeom>
            <a:solidFill>
              <a:srgbClr val="013F88"/>
            </a:solidFill>
            <a:ln cap="flat" cmpd="sng" w="25400">
              <a:solidFill>
                <a:srgbClr val="013F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578535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578535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550" lIns="35550" spcFirstLastPara="1" rIns="35550" wrap="square" tIns="3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provides fault tolerance and guarantees data processing, even in the event of node failures.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578535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4"/>
            <p:cNvSpPr txBox="1"/>
            <p:nvPr/>
          </p:nvSpPr>
          <p:spPr>
            <a:xfrm>
              <a:off x="578535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013F88"/>
                  </a:solidFill>
                  <a:latin typeface="Arial"/>
                  <a:ea typeface="Arial"/>
                  <a:cs typeface="Arial"/>
                  <a:sym typeface="Arial"/>
                </a:rPr>
                <a:t>1. Fault tolerance</a:t>
              </a:r>
              <a:endParaRPr b="1" i="0" sz="15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2085683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2133277" y="47594"/>
              <a:ext cx="380753" cy="380753"/>
            </a:xfrm>
            <a:prstGeom prst="chord">
              <a:avLst>
                <a:gd fmla="val 20431728" name="adj1"/>
                <a:gd fmla="val 11968272" name="adj2"/>
              </a:avLst>
            </a:prstGeom>
            <a:solidFill>
              <a:srgbClr val="013F88"/>
            </a:solidFill>
            <a:ln cap="flat" cmpd="sng" w="25400">
              <a:solidFill>
                <a:srgbClr val="013F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2660779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4"/>
            <p:cNvSpPr txBox="1"/>
            <p:nvPr/>
          </p:nvSpPr>
          <p:spPr>
            <a:xfrm>
              <a:off x="2660779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550" lIns="35550" spcFirstLastPara="1" rIns="35550" wrap="square" tIns="3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Apache Storm is horizontally scalable, allowing you to add more nodes to handle increasing workloads.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2660779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4"/>
            <p:cNvSpPr txBox="1"/>
            <p:nvPr/>
          </p:nvSpPr>
          <p:spPr>
            <a:xfrm>
              <a:off x="2660779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013F88"/>
                  </a:solidFill>
                  <a:latin typeface="Arial"/>
                  <a:ea typeface="Arial"/>
                  <a:cs typeface="Arial"/>
                  <a:sym typeface="Arial"/>
                </a:rPr>
                <a:t>2. Scalability</a:t>
              </a:r>
              <a:endParaRPr b="1" i="0" sz="15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4167927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215521" y="47594"/>
              <a:ext cx="380753" cy="380753"/>
            </a:xfrm>
            <a:prstGeom prst="chord">
              <a:avLst>
                <a:gd fmla="val 16200000" name="adj1"/>
                <a:gd fmla="val 16200000" name="adj2"/>
              </a:avLst>
            </a:prstGeom>
            <a:solidFill>
              <a:srgbClr val="013F88"/>
            </a:solidFill>
            <a:ln cap="flat" cmpd="sng" w="25400">
              <a:solidFill>
                <a:srgbClr val="013F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4743023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4"/>
            <p:cNvSpPr txBox="1"/>
            <p:nvPr/>
          </p:nvSpPr>
          <p:spPr>
            <a:xfrm>
              <a:off x="4743023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550" lIns="35550" spcFirstLastPara="1" rIns="35550" wrap="square" tIns="355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supports multiple programming languages and provides a high degree of flexibility in designing data processing topologies.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4743023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4"/>
            <p:cNvSpPr txBox="1"/>
            <p:nvPr/>
          </p:nvSpPr>
          <p:spPr>
            <a:xfrm>
              <a:off x="4743023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013F88"/>
                  </a:solidFill>
                  <a:latin typeface="Arial"/>
                  <a:ea typeface="Arial"/>
                  <a:cs typeface="Arial"/>
                  <a:sym typeface="Arial"/>
                </a:rPr>
                <a:t>3. Flexibility</a:t>
              </a:r>
              <a:endParaRPr b="1" i="0" sz="15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Cons</a:t>
            </a:r>
            <a:endParaRPr/>
          </a:p>
        </p:txBody>
      </p:sp>
      <p:sp>
        <p:nvSpPr>
          <p:cNvPr id="701" name="Google Shape;701;p4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2" name="Google Shape;702;p45"/>
          <p:cNvGrpSpPr/>
          <p:nvPr/>
        </p:nvGrpSpPr>
        <p:grpSpPr>
          <a:xfrm>
            <a:off x="1498211" y="1767301"/>
            <a:ext cx="6147577" cy="2478861"/>
            <a:chOff x="3439" y="0"/>
            <a:chExt cx="6147577" cy="2478861"/>
          </a:xfrm>
        </p:grpSpPr>
        <p:sp>
          <p:nvSpPr>
            <p:cNvPr id="703" name="Google Shape;703;p45"/>
            <p:cNvSpPr/>
            <p:nvPr/>
          </p:nvSpPr>
          <p:spPr>
            <a:xfrm>
              <a:off x="3439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51033" y="47594"/>
              <a:ext cx="380753" cy="380753"/>
            </a:xfrm>
            <a:prstGeom prst="chord">
              <a:avLst>
                <a:gd fmla="val 1168272" name="adj1"/>
                <a:gd fmla="val 9631728" name="adj2"/>
              </a:avLst>
            </a:prstGeom>
            <a:solidFill>
              <a:srgbClr val="E06B5A"/>
            </a:solidFill>
            <a:ln cap="flat" cmpd="sng" w="25400">
              <a:solidFill>
                <a:srgbClr val="E06B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578535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5"/>
            <p:cNvSpPr txBox="1"/>
            <p:nvPr/>
          </p:nvSpPr>
          <p:spPr>
            <a:xfrm>
              <a:off x="578535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Setting up and managing Apache Storm clusters can be complex, requiring expertise in distributed systems and infrastructure management.</a:t>
              </a:r>
              <a:endParaRPr b="1" i="0" sz="12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578535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5"/>
            <p:cNvSpPr txBox="1"/>
            <p:nvPr/>
          </p:nvSpPr>
          <p:spPr>
            <a:xfrm>
              <a:off x="578535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E06B5A"/>
                  </a:solidFill>
                  <a:latin typeface="Arial"/>
                  <a:ea typeface="Arial"/>
                  <a:cs typeface="Arial"/>
                  <a:sym typeface="Arial"/>
                </a:rPr>
                <a:t>1. Complexity</a:t>
              </a:r>
              <a:endParaRPr b="1" i="0" sz="1500" u="none" cap="none" strike="noStrike">
                <a:solidFill>
                  <a:srgbClr val="E06B5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2085683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2133277" y="47594"/>
              <a:ext cx="380753" cy="380753"/>
            </a:xfrm>
            <a:prstGeom prst="chord">
              <a:avLst>
                <a:gd fmla="val 20431728" name="adj1"/>
                <a:gd fmla="val 11968272" name="adj2"/>
              </a:avLst>
            </a:prstGeom>
            <a:solidFill>
              <a:srgbClr val="E06B5A"/>
            </a:solidFill>
            <a:ln cap="flat" cmpd="sng" w="25400">
              <a:solidFill>
                <a:srgbClr val="E06B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2660779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 txBox="1"/>
            <p:nvPr/>
          </p:nvSpPr>
          <p:spPr>
            <a:xfrm>
              <a:off x="2660779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Developers may need time to learn the concepts and APIs of Apache Storm, especially if they are new to real-time data processing.</a:t>
              </a:r>
              <a:endParaRPr b="1" i="0" sz="12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2660779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5"/>
            <p:cNvSpPr txBox="1"/>
            <p:nvPr/>
          </p:nvSpPr>
          <p:spPr>
            <a:xfrm>
              <a:off x="2660779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E06B5A"/>
                  </a:solidFill>
                  <a:latin typeface="Arial"/>
                  <a:ea typeface="Arial"/>
                  <a:cs typeface="Arial"/>
                  <a:sym typeface="Arial"/>
                </a:rPr>
                <a:t>2. Learning curve</a:t>
              </a:r>
              <a:endParaRPr b="1" i="0" sz="1500" u="none" cap="none" strike="noStrike">
                <a:solidFill>
                  <a:srgbClr val="E06B5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4167927" y="0"/>
              <a:ext cx="475941" cy="475941"/>
            </a:xfrm>
            <a:prstGeom prst="ellipse">
              <a:avLst/>
            </a:prstGeom>
            <a:solidFill>
              <a:srgbClr val="CAE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4215521" y="47594"/>
              <a:ext cx="380753" cy="380753"/>
            </a:xfrm>
            <a:prstGeom prst="chord">
              <a:avLst>
                <a:gd fmla="val 16200000" name="adj1"/>
                <a:gd fmla="val 16200000" name="adj2"/>
              </a:avLst>
            </a:prstGeom>
            <a:solidFill>
              <a:srgbClr val="E06B5A"/>
            </a:solidFill>
            <a:ln cap="flat" cmpd="sng" w="25400">
              <a:solidFill>
                <a:srgbClr val="E06B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4743023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 txBox="1"/>
            <p:nvPr/>
          </p:nvSpPr>
          <p:spPr>
            <a:xfrm>
              <a:off x="4743023" y="475941"/>
              <a:ext cx="1407993" cy="20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Managing and monitoring a distributed system like Apache Storm requires additional operational overhead compared to simpler batch processing systems.</a:t>
              </a:r>
              <a:endParaRPr b="1" i="0" sz="12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4743023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5"/>
            <p:cNvSpPr txBox="1"/>
            <p:nvPr/>
          </p:nvSpPr>
          <p:spPr>
            <a:xfrm>
              <a:off x="4743023" y="0"/>
              <a:ext cx="1407993" cy="475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E06B5A"/>
                  </a:solidFill>
                  <a:latin typeface="Arial"/>
                  <a:ea typeface="Arial"/>
                  <a:cs typeface="Arial"/>
                  <a:sym typeface="Arial"/>
                </a:rPr>
                <a:t>3. Operational overhead</a:t>
              </a:r>
              <a:endParaRPr b="1" i="0" sz="1500" u="none" cap="none" strike="noStrike">
                <a:solidFill>
                  <a:srgbClr val="E06B5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6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Summary</a:t>
            </a:r>
            <a:endParaRPr/>
          </a:p>
        </p:txBody>
      </p:sp>
      <p:sp>
        <p:nvSpPr>
          <p:cNvPr id="726" name="Google Shape;726;p4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7" name="Google Shape;7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210" y="1186600"/>
            <a:ext cx="2303580" cy="76746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6"/>
          <p:cNvSpPr txBox="1"/>
          <p:nvPr>
            <p:ph idx="1" type="subTitle"/>
          </p:nvPr>
        </p:nvSpPr>
        <p:spPr>
          <a:xfrm>
            <a:off x="1231881" y="2087619"/>
            <a:ext cx="6680237" cy="25163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 processes data streams using its tuple and stream-based model.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employs spouts to generate tuples, which are then processed by bolts.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Spouts and bolts collectively create the Storm topology.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 utilizes a master-slave architecture with Nimbus as the master and supervisors as slaves.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Supervisors monitor workers responsible for data processing.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Storm can be called as “Hadoop of real-time”.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Storm is commonly used in many platforms and fields, on a global scale.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7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05. </a:t>
            </a:r>
            <a:r>
              <a:rPr lang="en-US">
                <a:solidFill>
                  <a:srgbClr val="013F88"/>
                </a:solidFill>
              </a:rPr>
              <a:t>| Summary</a:t>
            </a:r>
            <a:endParaRPr/>
          </a:p>
        </p:txBody>
      </p:sp>
      <p:sp>
        <p:nvSpPr>
          <p:cNvPr id="734" name="Google Shape;734;p4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5" name="Google Shape;7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210" y="1186600"/>
            <a:ext cx="2303580" cy="76746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7"/>
          <p:cNvSpPr txBox="1"/>
          <p:nvPr>
            <p:ph idx="1" type="subTitle"/>
          </p:nvPr>
        </p:nvSpPr>
        <p:spPr>
          <a:xfrm>
            <a:off x="1750513" y="2087619"/>
            <a:ext cx="56430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“Storm is one of early open-source and popular stream processing systems.”</a:t>
            </a:r>
            <a:endParaRPr/>
          </a:p>
        </p:txBody>
      </p:sp>
      <p:sp>
        <p:nvSpPr>
          <p:cNvPr id="737" name="Google Shape;737;p47"/>
          <p:cNvSpPr txBox="1"/>
          <p:nvPr/>
        </p:nvSpPr>
        <p:spPr>
          <a:xfrm>
            <a:off x="5122787" y="4054719"/>
            <a:ext cx="22707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—SOMEONE FAMOUS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idx="1" type="subTitle"/>
          </p:nvPr>
        </p:nvSpPr>
        <p:spPr>
          <a:xfrm>
            <a:off x="713249" y="1186600"/>
            <a:ext cx="8153349" cy="3702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 Ngoc Thanh, Nguyen Ngoc Thao. </a:t>
            </a:r>
            <a:r>
              <a:rPr b="1"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Lecturer Slides</a:t>
            </a:r>
            <a:r>
              <a:rPr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 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resource of FIT@HCMUS. Update: March 23</a:t>
            </a:r>
            <a:r>
              <a:rPr baseline="30000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rd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2024.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Ankit Toshniwal, Siddarth Taneja, Amit Shukla, Karthik Ramasamy, Jignesh M. Patel*, Sanjeev Kulkarni, Jason Jackson, Krishna Gade, Maosong Fu, Jake Donham, Nikunj Bhagat, Sailesh Mittal, Dmitriy Ryaboy. </a:t>
            </a:r>
            <a:r>
              <a:rPr b="1"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Storm @Twitter. 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Twitter, Inc. Online resource. Published: June 18</a:t>
            </a:r>
            <a:r>
              <a:rPr baseline="30000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2014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Hemant Gupta. </a:t>
            </a:r>
            <a:r>
              <a:rPr b="1"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Insights from paper — Storm @Twitter</a:t>
            </a:r>
            <a:r>
              <a:rPr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 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resource. Published: August 12</a:t>
            </a:r>
            <a:r>
              <a:rPr baseline="30000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2023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Light"/>
              <a:buChar char="●"/>
            </a:pP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Tutorials Point. </a:t>
            </a:r>
            <a:r>
              <a:rPr b="1"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Storm Tutorial.</a:t>
            </a:r>
            <a:r>
              <a:rPr b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resource. Update: March 23</a:t>
            </a:r>
            <a:r>
              <a:rPr baseline="30000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rd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2024.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Light"/>
              <a:buChar char="●"/>
            </a:pP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Minh Huyen. </a:t>
            </a:r>
            <a:r>
              <a:rPr b="1" i="1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Giới thiệu về Apache Storm. 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resource. Published: September 17</a:t>
            </a:r>
            <a:r>
              <a:rPr baseline="30000"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</a:t>
            </a:r>
            <a:r>
              <a:rPr lang="en-US">
                <a:solidFill>
                  <a:srgbClr val="0097A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2019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Light"/>
              <a:buChar char="●"/>
            </a:pPr>
            <a:r>
              <a:rPr lang="en-US">
                <a:solidFill>
                  <a:srgbClr val="2BCCBD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Zachradtka. </a:t>
            </a:r>
            <a:r>
              <a:rPr b="1" i="1" lang="en-US">
                <a:solidFill>
                  <a:srgbClr val="2BCCBD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- zachradtka/Storm: Examples using Apache Storm.</a:t>
            </a:r>
            <a:endParaRPr b="1" i="1">
              <a:solidFill>
                <a:srgbClr val="2BCCBD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3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 Light"/>
              <a:buChar char="●"/>
            </a:pPr>
            <a:r>
              <a:rPr lang="en-US">
                <a:solidFill>
                  <a:srgbClr val="2BCCBD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Storm. (n.d.). </a:t>
            </a:r>
            <a:endParaRPr sz="1000" u="sng">
              <a:solidFill>
                <a:schemeClr val="hlink"/>
              </a:solidFill>
              <a:hlinkClick r:id="rId35"/>
            </a:endParaRPr>
          </a:p>
        </p:txBody>
      </p:sp>
      <p:sp>
        <p:nvSpPr>
          <p:cNvPr id="743" name="Google Shape;743;p48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744" name="Google Shape;744;p4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49"/>
          <p:cNvGrpSpPr/>
          <p:nvPr/>
        </p:nvGrpSpPr>
        <p:grpSpPr>
          <a:xfrm>
            <a:off x="119564" y="809446"/>
            <a:ext cx="278059" cy="224217"/>
            <a:chOff x="-13512225" y="4080275"/>
            <a:chExt cx="353675" cy="352875"/>
          </a:xfrm>
        </p:grpSpPr>
        <p:sp>
          <p:nvSpPr>
            <p:cNvPr id="750" name="Google Shape;750;p49"/>
            <p:cNvSpPr/>
            <p:nvPr/>
          </p:nvSpPr>
          <p:spPr>
            <a:xfrm>
              <a:off x="-13512225" y="4203925"/>
              <a:ext cx="353675" cy="229225"/>
            </a:xfrm>
            <a:custGeom>
              <a:rect b="b" l="l" r="r" t="t"/>
              <a:pathLst>
                <a:path extrusionOk="0"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-13366525" y="4275600"/>
              <a:ext cx="73275" cy="88225"/>
            </a:xfrm>
            <a:custGeom>
              <a:rect b="b" l="l" r="r" t="t"/>
              <a:pathLst>
                <a:path extrusionOk="0"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-13398800" y="4143275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-13336575" y="4143275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-13398800" y="4081050"/>
              <a:ext cx="65375" cy="40975"/>
            </a:xfrm>
            <a:custGeom>
              <a:rect b="b" l="l" r="r" t="t"/>
              <a:pathLst>
                <a:path extrusionOk="0"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-13274375" y="4143275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-13212925" y="4081050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-13212925" y="4143275"/>
              <a:ext cx="54375" cy="40975"/>
            </a:xfrm>
            <a:custGeom>
              <a:rect b="b" l="l" r="r" t="t"/>
              <a:pathLst>
                <a:path extrusionOk="0"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-13274375" y="4081050"/>
              <a:ext cx="64625" cy="40975"/>
            </a:xfrm>
            <a:custGeom>
              <a:rect b="b" l="l" r="r" t="t"/>
              <a:pathLst>
                <a:path extrusionOk="0"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-13336575" y="4081050"/>
              <a:ext cx="64600" cy="40975"/>
            </a:xfrm>
            <a:custGeom>
              <a:rect b="b" l="l" r="r" t="t"/>
              <a:pathLst>
                <a:path extrusionOk="0"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-13512225" y="4080275"/>
              <a:ext cx="123675" cy="103200"/>
            </a:xfrm>
            <a:custGeom>
              <a:rect b="b" l="l" r="r" t="t"/>
              <a:pathLst>
                <a:path extrusionOk="0"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49"/>
          <p:cNvSpPr txBox="1"/>
          <p:nvPr>
            <p:ph type="ctrTitle"/>
          </p:nvPr>
        </p:nvSpPr>
        <p:spPr>
          <a:xfrm>
            <a:off x="848299" y="936433"/>
            <a:ext cx="2935996" cy="19377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US" sz="3500">
                <a:solidFill>
                  <a:srgbClr val="2BCCBD"/>
                </a:solidFill>
              </a:rPr>
              <a:t>THANK YOU </a:t>
            </a:r>
            <a:br>
              <a:rPr b="1" lang="en-US" sz="3500">
                <a:solidFill>
                  <a:srgbClr val="2BCCBD"/>
                </a:solidFill>
              </a:rPr>
            </a:br>
            <a:r>
              <a:rPr b="1" lang="en-US" sz="3500">
                <a:solidFill>
                  <a:srgbClr val="2BCCBD"/>
                </a:solidFill>
              </a:rPr>
              <a:t>FOR YOUR ATTENTION</a:t>
            </a:r>
            <a:endParaRPr/>
          </a:p>
        </p:txBody>
      </p:sp>
      <p:sp>
        <p:nvSpPr>
          <p:cNvPr id="762" name="Google Shape;762;p49"/>
          <p:cNvSpPr txBox="1"/>
          <p:nvPr/>
        </p:nvSpPr>
        <p:spPr>
          <a:xfrm>
            <a:off x="848299" y="3115721"/>
            <a:ext cx="4233318" cy="1651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Group KHMT2-11: DP1 - Apache Storm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Introduction to Big Data, 21KHMT2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Contact information: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VNUHCM - University of Science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Faculty of Information Technology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1200" u="none" cap="none" strike="noStrike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rPr>
              <a:t>Address: 227 Nguyen Van Cu Str., District 5, HCMC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now Scene" id="763" name="Google Shape;76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427" y="93186"/>
            <a:ext cx="3891913" cy="4957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9"/>
          <p:cNvSpPr/>
          <p:nvPr/>
        </p:nvSpPr>
        <p:spPr>
          <a:xfrm>
            <a:off x="949211" y="862494"/>
            <a:ext cx="497901" cy="145650"/>
          </a:xfrm>
          <a:prstGeom prst="rect">
            <a:avLst/>
          </a:prstGeom>
          <a:solidFill>
            <a:srgbClr val="2BCC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686788" y="452522"/>
            <a:ext cx="9349033" cy="7666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</a:pPr>
            <a:r>
              <a:rPr b="1" lang="en-US" sz="3200">
                <a:solidFill>
                  <a:srgbClr val="013F88"/>
                </a:solidFill>
              </a:rPr>
              <a:t>What happened </a:t>
            </a:r>
            <a:r>
              <a:rPr lang="en-US" sz="3200">
                <a:solidFill>
                  <a:srgbClr val="013F88"/>
                </a:solidFill>
              </a:rPr>
              <a:t>on the evening of March 5</a:t>
            </a:r>
            <a:r>
              <a:rPr baseline="30000" lang="en-US" sz="3200">
                <a:solidFill>
                  <a:srgbClr val="013F88"/>
                </a:solidFill>
              </a:rPr>
              <a:t>th</a:t>
            </a:r>
            <a:r>
              <a:rPr lang="en-US" sz="3200">
                <a:solidFill>
                  <a:srgbClr val="013F88"/>
                </a:solidFill>
              </a:rPr>
              <a:t>, 2024?</a:t>
            </a:r>
            <a:endParaRPr/>
          </a:p>
        </p:txBody>
      </p:sp>
      <p:sp>
        <p:nvSpPr>
          <p:cNvPr id="165" name="Google Shape;165;p5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 b="3599" l="946" r="2875" t="224"/>
          <a:stretch/>
        </p:blipFill>
        <p:spPr>
          <a:xfrm>
            <a:off x="1018979" y="1301092"/>
            <a:ext cx="3553021" cy="3477156"/>
          </a:xfrm>
          <a:prstGeom prst="roundRect">
            <a:avLst>
              <a:gd fmla="val 5511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b="3263" l="2463" r="3157" t="2359"/>
          <a:stretch/>
        </p:blipFill>
        <p:spPr>
          <a:xfrm>
            <a:off x="4935697" y="1301090"/>
            <a:ext cx="3770495" cy="3477155"/>
          </a:xfrm>
          <a:prstGeom prst="roundRect">
            <a:avLst>
              <a:gd fmla="val 4264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50"/>
          <p:cNvPicPr preferRelativeResize="0"/>
          <p:nvPr/>
        </p:nvPicPr>
        <p:blipFill rotWithShape="1">
          <a:blip r:embed="rId3">
            <a:alphaModFix/>
          </a:blip>
          <a:srcRect b="2864" l="0" r="0" t="2865"/>
          <a:stretch/>
        </p:blipFill>
        <p:spPr>
          <a:xfrm>
            <a:off x="720000" y="1277725"/>
            <a:ext cx="4521000" cy="2843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1" name="Google Shape;771;p50"/>
          <p:cNvSpPr txBox="1"/>
          <p:nvPr>
            <p:ph idx="1" type="subTitle"/>
          </p:nvPr>
        </p:nvSpPr>
        <p:spPr>
          <a:xfrm>
            <a:off x="5469175" y="2994450"/>
            <a:ext cx="29616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Google Form </a:t>
            </a:r>
            <a:r>
              <a:rPr lang="en-US"/>
              <a:t>for giving questions and evaluating the team,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provided by Lecturers</a:t>
            </a:r>
            <a:r>
              <a:rPr lang="en-US"/>
              <a:t>.</a:t>
            </a:r>
            <a:endParaRPr/>
          </a:p>
        </p:txBody>
      </p:sp>
      <p:sp>
        <p:nvSpPr>
          <p:cNvPr id="772" name="Google Shape;772;p50"/>
          <p:cNvSpPr txBox="1"/>
          <p:nvPr>
            <p:ph type="title"/>
          </p:nvPr>
        </p:nvSpPr>
        <p:spPr>
          <a:xfrm>
            <a:off x="5469175" y="1152850"/>
            <a:ext cx="296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-US" u="sng">
                <a:solidFill>
                  <a:schemeClr val="hlink"/>
                </a:solidFill>
                <a:hlinkClick r:id="rId5"/>
              </a:rPr>
              <a:t>Q&amp;A</a:t>
            </a:r>
            <a:endParaRPr b="1"/>
          </a:p>
        </p:txBody>
      </p:sp>
      <p:sp>
        <p:nvSpPr>
          <p:cNvPr id="773" name="Google Shape;773;p50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272" y="1555937"/>
            <a:ext cx="23336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8939" y="2428481"/>
            <a:ext cx="380499" cy="3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1759513" y="1203880"/>
            <a:ext cx="3087923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01. </a:t>
            </a:r>
            <a:r>
              <a:rPr lang="en-US"/>
              <a:t>Introduction to Apache Storm</a:t>
            </a:r>
            <a:endParaRPr/>
          </a:p>
        </p:txBody>
      </p:sp>
      <p:sp>
        <p:nvSpPr>
          <p:cNvPr id="173" name="Google Shape;173;p6"/>
          <p:cNvSpPr txBox="1"/>
          <p:nvPr>
            <p:ph idx="1" type="subTitle"/>
          </p:nvPr>
        </p:nvSpPr>
        <p:spPr>
          <a:xfrm>
            <a:off x="1759525" y="1581889"/>
            <a:ext cx="2929867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What is Apache Storm?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Brief History and Design Goals</a:t>
            </a:r>
            <a:endParaRPr/>
          </a:p>
        </p:txBody>
      </p:sp>
      <p:sp>
        <p:nvSpPr>
          <p:cNvPr id="174" name="Google Shape;174;p6"/>
          <p:cNvSpPr txBox="1"/>
          <p:nvPr>
            <p:ph idx="2" type="title"/>
          </p:nvPr>
        </p:nvSpPr>
        <p:spPr>
          <a:xfrm>
            <a:off x="5832349" y="1597720"/>
            <a:ext cx="3087922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02. </a:t>
            </a:r>
            <a:r>
              <a:rPr lang="en-US"/>
              <a:t>The Insights of Apache Storm</a:t>
            </a:r>
            <a:endParaRPr/>
          </a:p>
        </p:txBody>
      </p:sp>
      <p:sp>
        <p:nvSpPr>
          <p:cNvPr id="175" name="Google Shape;175;p6"/>
          <p:cNvSpPr txBox="1"/>
          <p:nvPr>
            <p:ph idx="3" type="subTitle"/>
          </p:nvPr>
        </p:nvSpPr>
        <p:spPr>
          <a:xfrm>
            <a:off x="5832361" y="2001541"/>
            <a:ext cx="3197234" cy="8728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Major Components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Cluster Architecture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Storm Example</a:t>
            </a:r>
            <a:endParaRPr/>
          </a:p>
        </p:txBody>
      </p:sp>
      <p:sp>
        <p:nvSpPr>
          <p:cNvPr id="176" name="Google Shape;176;p6"/>
          <p:cNvSpPr txBox="1"/>
          <p:nvPr>
            <p:ph idx="4" type="title"/>
          </p:nvPr>
        </p:nvSpPr>
        <p:spPr>
          <a:xfrm>
            <a:off x="1759507" y="2488059"/>
            <a:ext cx="3087916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03. </a:t>
            </a:r>
            <a:r>
              <a:rPr lang="en-US"/>
              <a:t>Applications and Popularity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 txBox="1"/>
          <p:nvPr>
            <p:ph idx="5" type="subTitle"/>
          </p:nvPr>
        </p:nvSpPr>
        <p:spPr>
          <a:xfrm>
            <a:off x="1759501" y="2891892"/>
            <a:ext cx="3197233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Academic/industry use cases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Popularity</a:t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985315" y="1349318"/>
            <a:ext cx="602400" cy="60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5058150" y="1766117"/>
            <a:ext cx="602400" cy="60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985315" y="2619616"/>
            <a:ext cx="602400" cy="60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5189759" y="1918221"/>
            <a:ext cx="339235" cy="298186"/>
            <a:chOff x="898875" y="244725"/>
            <a:chExt cx="481800" cy="423500"/>
          </a:xfrm>
        </p:grpSpPr>
        <p:sp>
          <p:nvSpPr>
            <p:cNvPr id="182" name="Google Shape;182;p6"/>
            <p:cNvSpPr/>
            <p:nvPr/>
          </p:nvSpPr>
          <p:spPr>
            <a:xfrm>
              <a:off x="1125675" y="470575"/>
              <a:ext cx="28275" cy="28250"/>
            </a:xfrm>
            <a:custGeom>
              <a:rect b="b" l="l" r="r" t="t"/>
              <a:pathLst>
                <a:path extrusionOk="0"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98875" y="244725"/>
              <a:ext cx="481800" cy="225875"/>
            </a:xfrm>
            <a:custGeom>
              <a:rect b="b" l="l" r="r" t="t"/>
              <a:pathLst>
                <a:path extrusionOk="0"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324200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98875" y="385900"/>
              <a:ext cx="56475" cy="197625"/>
            </a:xfrm>
            <a:custGeom>
              <a:rect b="b" l="l" r="r" t="t"/>
              <a:pathLst>
                <a:path extrusionOk="0"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063650" y="414125"/>
              <a:ext cx="146750" cy="141125"/>
            </a:xfrm>
            <a:custGeom>
              <a:rect b="b" l="l" r="r" t="t"/>
              <a:pathLst>
                <a:path extrusionOk="0"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98875" y="498800"/>
              <a:ext cx="481800" cy="169425"/>
            </a:xfrm>
            <a:custGeom>
              <a:rect b="b" l="l" r="r" t="t"/>
              <a:pathLst>
                <a:path extrusionOk="0"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116889" y="1501451"/>
            <a:ext cx="339253" cy="298169"/>
            <a:chOff x="4467200" y="877100"/>
            <a:chExt cx="481825" cy="423475"/>
          </a:xfrm>
        </p:grpSpPr>
        <p:sp>
          <p:nvSpPr>
            <p:cNvPr id="189" name="Google Shape;189;p6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1116907" y="2761799"/>
            <a:ext cx="339253" cy="318042"/>
            <a:chOff x="4456875" y="2635825"/>
            <a:chExt cx="481825" cy="451700"/>
          </a:xfrm>
        </p:grpSpPr>
        <p:sp>
          <p:nvSpPr>
            <p:cNvPr id="194" name="Google Shape;194;p6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6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628866" y="584436"/>
            <a:ext cx="6060000" cy="6210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rPr b="0" i="0" lang="en-US" sz="3200" u="none" cap="none" strike="noStrike">
                <a:solidFill>
                  <a:srgbClr val="013F88"/>
                </a:solidFill>
                <a:latin typeface="Oswald"/>
                <a:ea typeface="Oswald"/>
                <a:cs typeface="Oswald"/>
                <a:sym typeface="Oswald"/>
              </a:rPr>
              <a:t>Contents</a:t>
            </a:r>
            <a:endParaRPr/>
          </a:p>
        </p:txBody>
      </p:sp>
      <p:sp>
        <p:nvSpPr>
          <p:cNvPr id="202" name="Google Shape;202;p6"/>
          <p:cNvSpPr txBox="1"/>
          <p:nvPr/>
        </p:nvSpPr>
        <p:spPr>
          <a:xfrm>
            <a:off x="5832355" y="3132765"/>
            <a:ext cx="3087916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04.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Demonstration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5832349" y="3536598"/>
            <a:ext cx="3197233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/>
          </a:p>
        </p:txBody>
      </p:sp>
      <p:sp>
        <p:nvSpPr>
          <p:cNvPr id="204" name="Google Shape;204;p6"/>
          <p:cNvSpPr/>
          <p:nvPr/>
        </p:nvSpPr>
        <p:spPr>
          <a:xfrm>
            <a:off x="5058163" y="3264322"/>
            <a:ext cx="602400" cy="60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759507" y="3842582"/>
            <a:ext cx="3087916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05.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Discussions and Conclusion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swald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1759501" y="4246415"/>
            <a:ext cx="3197233" cy="7356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Pros and Cons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985315" y="3974139"/>
            <a:ext cx="602400" cy="602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t with solid fill"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563" y="4059657"/>
            <a:ext cx="431363" cy="43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Partially Crossed with solid fill" id="209" name="Google Shape;20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896" y="3326414"/>
            <a:ext cx="472300" cy="4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2088625" y="3591350"/>
            <a:ext cx="5826900" cy="5506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Introduction to Apache Storm</a:t>
            </a:r>
            <a:endParaRPr/>
          </a:p>
        </p:txBody>
      </p:sp>
      <p:sp>
        <p:nvSpPr>
          <p:cNvPr id="215" name="Google Shape;215;p7"/>
          <p:cNvSpPr txBox="1"/>
          <p:nvPr>
            <p:ph idx="1" type="subTitle"/>
          </p:nvPr>
        </p:nvSpPr>
        <p:spPr>
          <a:xfrm>
            <a:off x="2088624" y="4107900"/>
            <a:ext cx="6342149" cy="4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“Without big data, you are blind and deaf and in the middle of a freeway.”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– Geoffrey Moore</a:t>
            </a:r>
            <a:endParaRPr sz="1400"/>
          </a:p>
        </p:txBody>
      </p:sp>
      <p:sp>
        <p:nvSpPr>
          <p:cNvPr id="216" name="Google Shape;216;p7"/>
          <p:cNvSpPr txBox="1"/>
          <p:nvPr>
            <p:ph idx="2" type="title"/>
          </p:nvPr>
        </p:nvSpPr>
        <p:spPr>
          <a:xfrm>
            <a:off x="713225" y="3591350"/>
            <a:ext cx="1215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01.</a:t>
            </a:r>
            <a:endParaRPr/>
          </a:p>
        </p:txBody>
      </p:sp>
      <p:sp>
        <p:nvSpPr>
          <p:cNvPr id="217" name="Google Shape;217;p7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Van Gogh Almond Blossom Wallpaper Mural | Hovia AU" id="218" name="Google Shape;218;p7"/>
          <p:cNvPicPr preferRelativeResize="0"/>
          <p:nvPr/>
        </p:nvPicPr>
        <p:blipFill rotWithShape="1">
          <a:blip r:embed="rId3">
            <a:alphaModFix/>
          </a:blip>
          <a:srcRect b="14287" l="0" r="1190" t="42790"/>
          <a:stretch/>
        </p:blipFill>
        <p:spPr>
          <a:xfrm>
            <a:off x="713225" y="1001501"/>
            <a:ext cx="7717548" cy="21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type="title"/>
          </p:nvPr>
        </p:nvSpPr>
        <p:spPr>
          <a:xfrm>
            <a:off x="713250" y="539500"/>
            <a:ext cx="7717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01. Introducion </a:t>
            </a:r>
            <a:r>
              <a:rPr lang="en-US">
                <a:solidFill>
                  <a:srgbClr val="013F88"/>
                </a:solidFill>
              </a:rPr>
              <a:t>| What is Apache Storm?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224" name="Google Shape;224;p8"/>
          <p:cNvSpPr txBox="1"/>
          <p:nvPr>
            <p:ph idx="1" type="subTitle"/>
          </p:nvPr>
        </p:nvSpPr>
        <p:spPr>
          <a:xfrm>
            <a:off x="713250" y="1186600"/>
            <a:ext cx="77175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real-time fault-tolerant and distributed stream data processing system.</a:t>
            </a:r>
            <a:endParaRPr/>
          </a:p>
        </p:txBody>
      </p:sp>
      <p:sp>
        <p:nvSpPr>
          <p:cNvPr id="225" name="Google Shape;225;p8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6" name="Google Shape;226;p8"/>
          <p:cNvGrpSpPr/>
          <p:nvPr/>
        </p:nvGrpSpPr>
        <p:grpSpPr>
          <a:xfrm>
            <a:off x="1185026" y="2271195"/>
            <a:ext cx="3800630" cy="2537619"/>
            <a:chOff x="1761969" y="-235637"/>
            <a:chExt cx="3800630" cy="2537619"/>
          </a:xfrm>
        </p:grpSpPr>
        <p:sp>
          <p:nvSpPr>
            <p:cNvPr id="227" name="Google Shape;227;p8"/>
            <p:cNvSpPr/>
            <p:nvPr/>
          </p:nvSpPr>
          <p:spPr>
            <a:xfrm rot="-5400000">
              <a:off x="1488816" y="639747"/>
              <a:ext cx="2338234" cy="812038"/>
            </a:xfrm>
            <a:prstGeom prst="ellipse">
              <a:avLst/>
            </a:prstGeom>
            <a:solidFill>
              <a:srgbClr val="BAE3DC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-5400000">
              <a:off x="4715538" y="378886"/>
              <a:ext cx="453146" cy="124097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A8DDD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232503" y="288396"/>
              <a:ext cx="1330096" cy="543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4232503" y="288396"/>
              <a:ext cx="1330096" cy="543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900" lIns="120900" spcFirstLastPara="1" rIns="120900" wrap="square" tIns="120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processing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761969" y="952171"/>
              <a:ext cx="815663" cy="815663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 txBox="1"/>
            <p:nvPr/>
          </p:nvSpPr>
          <p:spPr>
            <a:xfrm>
              <a:off x="1881420" y="1071622"/>
              <a:ext cx="576761" cy="576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Real-time</a:t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2702318" y="949372"/>
              <a:ext cx="815663" cy="815663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 txBox="1"/>
            <p:nvPr/>
          </p:nvSpPr>
          <p:spPr>
            <a:xfrm>
              <a:off x="2821769" y="1068823"/>
              <a:ext cx="576761" cy="576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Distributed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2360451" y="78979"/>
              <a:ext cx="815663" cy="815663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2479902" y="198430"/>
              <a:ext cx="576761" cy="5767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Fault-tolerant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 rot="-5400000">
              <a:off x="1915261" y="18125"/>
              <a:ext cx="2537619" cy="2030095"/>
            </a:xfrm>
            <a:custGeom>
              <a:rect b="b" l="l" r="r" t="t"/>
              <a:pathLst>
                <a:path extrusionOk="0" h="120000" w="120000">
                  <a:moveTo>
                    <a:pt x="584" y="34175"/>
                  </a:moveTo>
                  <a:lnTo>
                    <a:pt x="584" y="34175"/>
                  </a:lnTo>
                  <a:cubicBezTo>
                    <a:pt x="-2679" y="22567"/>
                    <a:pt x="7879" y="11072"/>
                    <a:pt x="27615" y="4745"/>
                  </a:cubicBezTo>
                  <a:cubicBezTo>
                    <a:pt x="47351" y="-1582"/>
                    <a:pt x="72649" y="-1582"/>
                    <a:pt x="92385" y="4745"/>
                  </a:cubicBezTo>
                  <a:cubicBezTo>
                    <a:pt x="112121" y="11072"/>
                    <a:pt x="122679" y="22567"/>
                    <a:pt x="119416" y="34175"/>
                  </a:cubicBezTo>
                  <a:lnTo>
                    <a:pt x="74854" y="113544"/>
                  </a:lnTo>
                  <a:cubicBezTo>
                    <a:pt x="73813" y="117246"/>
                    <a:pt x="67478" y="120000"/>
                    <a:pt x="60000" y="120000"/>
                  </a:cubicBezTo>
                  <a:cubicBezTo>
                    <a:pt x="52522" y="120000"/>
                    <a:pt x="46187" y="117246"/>
                    <a:pt x="45146" y="113544"/>
                  </a:cubicBezTo>
                  <a:close/>
                  <a:moveTo>
                    <a:pt x="4800" y="30000"/>
                  </a:moveTo>
                  <a:lnTo>
                    <a:pt x="4800" y="30000"/>
                  </a:lnTo>
                  <a:cubicBezTo>
                    <a:pt x="4800" y="43255"/>
                    <a:pt x="29514" y="54000"/>
                    <a:pt x="60000" y="54000"/>
                  </a:cubicBezTo>
                  <a:cubicBezTo>
                    <a:pt x="90486" y="54000"/>
                    <a:pt x="115200" y="43255"/>
                    <a:pt x="115200" y="30000"/>
                  </a:cubicBezTo>
                  <a:cubicBezTo>
                    <a:pt x="115200" y="16745"/>
                    <a:pt x="90486" y="6000"/>
                    <a:pt x="60000" y="6000"/>
                  </a:cubicBezTo>
                  <a:cubicBezTo>
                    <a:pt x="29514" y="6000"/>
                    <a:pt x="4800" y="16745"/>
                    <a:pt x="4800" y="3000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ata Streaming in OSGi R7 applications With OSGi R7 Push Stream and Server  Sent Events - DZone" id="238" name="Google Shape;238;p8"/>
          <p:cNvPicPr preferRelativeResize="0"/>
          <p:nvPr/>
        </p:nvPicPr>
        <p:blipFill rotWithShape="1">
          <a:blip r:embed="rId3">
            <a:alphaModFix/>
          </a:blip>
          <a:srcRect b="0" l="19223" r="0" t="0"/>
          <a:stretch/>
        </p:blipFill>
        <p:spPr>
          <a:xfrm>
            <a:off x="5061857" y="2506832"/>
            <a:ext cx="3499652" cy="146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 txBox="1"/>
          <p:nvPr/>
        </p:nvSpPr>
        <p:spPr>
          <a:xfrm>
            <a:off x="6206389" y="4120450"/>
            <a:ext cx="1210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13F88"/>
                </a:solidFill>
                <a:latin typeface="Arial"/>
                <a:ea typeface="Arial"/>
                <a:cs typeface="Arial"/>
                <a:sym typeface="Arial"/>
              </a:rPr>
              <a:t>Stream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/>
          <p:nvPr>
            <p:ph type="title"/>
          </p:nvPr>
        </p:nvSpPr>
        <p:spPr>
          <a:xfrm>
            <a:off x="713250" y="539750"/>
            <a:ext cx="77175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>
                <a:solidFill>
                  <a:srgbClr val="013F88"/>
                </a:solidFill>
              </a:rPr>
              <a:t>01. Introducion </a:t>
            </a:r>
            <a:r>
              <a:rPr lang="en-US">
                <a:solidFill>
                  <a:srgbClr val="013F88"/>
                </a:solidFill>
              </a:rPr>
              <a:t>| Which problems could be solved by using Apache Storm?</a:t>
            </a:r>
            <a:endParaRPr b="1">
              <a:solidFill>
                <a:srgbClr val="013F88"/>
              </a:solidFill>
            </a:endParaRPr>
          </a:p>
        </p:txBody>
      </p:sp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6972195" y="9599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Pg.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al-Time Icons - Free SVG &amp; PNG Real-Time Images - Noun Project"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137" y="1787026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9"/>
          <p:cNvSpPr txBox="1"/>
          <p:nvPr/>
        </p:nvSpPr>
        <p:spPr>
          <a:xfrm>
            <a:off x="713250" y="2882747"/>
            <a:ext cx="179827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Real-time Data Processing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Storm's event-driven architecture facilitates </a:t>
            </a:r>
            <a:r>
              <a:rPr b="1" i="0" lang="en-US" sz="10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real-time data processing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leveraging event triggers for continuous and efficient analysis of data streams, ideal for applications such as fraud detection and real-time analytics.</a:t>
            </a:r>
            <a:endParaRPr/>
          </a:p>
        </p:txBody>
      </p:sp>
      <p:pic>
        <p:nvPicPr>
          <p:cNvPr descr="Distributed Computing Icons - Free SVG &amp; PNG Distributed Computing Images -  Noun Project"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2272" y="1930586"/>
            <a:ext cx="665381" cy="66538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/>
        </p:nvSpPr>
        <p:spPr>
          <a:xfrm>
            <a:off x="2773619" y="2882747"/>
            <a:ext cx="17982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Distributed Computing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Storm excels in </a:t>
            </a:r>
            <a:r>
              <a:rPr b="1" i="0" lang="en-US" sz="10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distributed computing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parallelizing tasks across processors, machines, or clusters, ensuring optimal performance and scalability for large-scale data sets.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4833988" y="2882747"/>
            <a:ext cx="179827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Fault tolerance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Storm revolutionized </a:t>
            </a:r>
            <a:r>
              <a:rPr b="1" i="0" lang="en-US" sz="10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fault tolerance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Big Data, surpassing previous solutions like Hadoop MapReduce, HDFS, and Spark, and enhancing system consistency and stream processing capabilities.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6894358" y="2882747"/>
            <a:ext cx="17982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Interactive Applications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Storm's real-time processing excels in </a:t>
            </a:r>
            <a:r>
              <a:rPr b="1" i="0" lang="en-US" sz="1000" u="none" cap="none" strike="noStrike">
                <a:solidFill>
                  <a:srgbClr val="2BCCBD"/>
                </a:solidFill>
                <a:latin typeface="Arial"/>
                <a:ea typeface="Arial"/>
                <a:cs typeface="Arial"/>
                <a:sym typeface="Arial"/>
              </a:rPr>
              <a:t>interactive applications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ensuring swift responses in virtual assistants, gaming platforms, and video conferencing tools.</a:t>
            </a:r>
            <a:endParaRPr/>
          </a:p>
        </p:txBody>
      </p:sp>
      <p:pic>
        <p:nvPicPr>
          <p:cNvPr descr="Fault Tolerance Icons - Free SVG &amp; PNG Fault Tolerance Images - Noun Project" id="252" name="Google Shape;25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1288" y="1787026"/>
            <a:ext cx="952501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active&quot; Icon - Download for free – Iconduck" id="253" name="Google Shape;25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0927" y="1890938"/>
            <a:ext cx="745135" cy="74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DEO CHANNEL PRESENTATION">
  <a:themeElements>
    <a:clrScheme name="Simple Light">
      <a:dk1>
        <a:srgbClr val="212121"/>
      </a:dk1>
      <a:lt1>
        <a:srgbClr val="FFFFFF"/>
      </a:lt1>
      <a:dk2>
        <a:srgbClr val="F3F3F3"/>
      </a:dk2>
      <a:lt2>
        <a:srgbClr val="999999"/>
      </a:lt2>
      <a:accent1>
        <a:srgbClr val="00C3B1"/>
      </a:accent1>
      <a:accent2>
        <a:srgbClr val="FFFFFF"/>
      </a:accent2>
      <a:accent3>
        <a:srgbClr val="F3F3F3"/>
      </a:accent3>
      <a:accent4>
        <a:srgbClr val="D9D9D9"/>
      </a:accent4>
      <a:accent5>
        <a:srgbClr val="FFFFFF"/>
      </a:accent5>
      <a:accent6>
        <a:srgbClr val="212121"/>
      </a:accent6>
      <a:hlink>
        <a:srgbClr val="00C3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